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9"/>
  </p:notesMasterIdLst>
  <p:sldIdLst>
    <p:sldId id="272" r:id="rId2"/>
    <p:sldId id="273" r:id="rId3"/>
    <p:sldId id="256" r:id="rId4"/>
    <p:sldId id="257" r:id="rId5"/>
    <p:sldId id="284" r:id="rId6"/>
    <p:sldId id="258" r:id="rId7"/>
    <p:sldId id="274" r:id="rId8"/>
    <p:sldId id="275" r:id="rId9"/>
    <p:sldId id="276" r:id="rId10"/>
    <p:sldId id="277" r:id="rId11"/>
    <p:sldId id="285" r:id="rId12"/>
    <p:sldId id="278" r:id="rId13"/>
    <p:sldId id="279" r:id="rId14"/>
    <p:sldId id="280" r:id="rId15"/>
    <p:sldId id="281" r:id="rId16"/>
    <p:sldId id="282" r:id="rId17"/>
    <p:sldId id="283" r:id="rId18"/>
    <p:sldId id="286" r:id="rId19"/>
    <p:sldId id="287" r:id="rId20"/>
    <p:sldId id="288" r:id="rId21"/>
    <p:sldId id="324" r:id="rId22"/>
    <p:sldId id="325" r:id="rId23"/>
    <p:sldId id="326" r:id="rId24"/>
    <p:sldId id="289" r:id="rId25"/>
    <p:sldId id="290" r:id="rId26"/>
    <p:sldId id="291" r:id="rId27"/>
    <p:sldId id="292" r:id="rId28"/>
    <p:sldId id="293" r:id="rId29"/>
    <p:sldId id="314" r:id="rId30"/>
    <p:sldId id="315" r:id="rId31"/>
    <p:sldId id="316" r:id="rId32"/>
    <p:sldId id="317" r:id="rId33"/>
    <p:sldId id="318" r:id="rId34"/>
    <p:sldId id="319" r:id="rId35"/>
    <p:sldId id="320" r:id="rId36"/>
    <p:sldId id="321" r:id="rId37"/>
    <p:sldId id="312" r:id="rId38"/>
    <p:sldId id="294" r:id="rId39"/>
    <p:sldId id="295" r:id="rId40"/>
    <p:sldId id="296" r:id="rId41"/>
    <p:sldId id="309" r:id="rId42"/>
    <p:sldId id="322" r:id="rId43"/>
    <p:sldId id="310" r:id="rId44"/>
    <p:sldId id="323" r:id="rId45"/>
    <p:sldId id="327" r:id="rId46"/>
    <p:sldId id="328" r:id="rId47"/>
    <p:sldId id="329" r:id="rId48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936" autoAdjust="0"/>
    <p:restoredTop sz="94581" autoAdjust="0"/>
  </p:normalViewPr>
  <p:slideViewPr>
    <p:cSldViewPr>
      <p:cViewPr varScale="1">
        <p:scale>
          <a:sx n="82" d="100"/>
          <a:sy n="82" d="100"/>
        </p:scale>
        <p:origin x="1229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98B8106B-A067-4332-9069-B862BA665FA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  <a:ea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9E3DD154-BA36-4987-AE59-9638E1827C6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  <a:ea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04" name="Rectangle 4">
            <a:extLst>
              <a:ext uri="{FF2B5EF4-FFF2-40B4-BE49-F238E27FC236}">
                <a16:creationId xmlns:a16="http://schemas.microsoft.com/office/drawing/2014/main" id="{A53AC7AF-D18E-408A-9BF9-DC1654D1591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5B1C5516-277D-4E18-AFFD-88D217B82DB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4342" name="Rectangle 6">
            <a:extLst>
              <a:ext uri="{FF2B5EF4-FFF2-40B4-BE49-F238E27FC236}">
                <a16:creationId xmlns:a16="http://schemas.microsoft.com/office/drawing/2014/main" id="{4C343393-7793-4566-AA16-E5CD54B653B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  <a:ea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4343" name="Rectangle 7">
            <a:extLst>
              <a:ext uri="{FF2B5EF4-FFF2-40B4-BE49-F238E27FC236}">
                <a16:creationId xmlns:a16="http://schemas.microsoft.com/office/drawing/2014/main" id="{D8AA651E-4F70-459D-9B94-4DC796824E4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8E990E40-9D40-49DA-AF52-71659B8ED579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>
            <a:extLst>
              <a:ext uri="{FF2B5EF4-FFF2-40B4-BE49-F238E27FC236}">
                <a16:creationId xmlns:a16="http://schemas.microsoft.com/office/drawing/2014/main" id="{DC869C00-2671-48B8-BEC3-C70E0C57DE9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D14FB8A-7CAB-4068-8074-B14E4C0E942D}" type="slidenum">
              <a:rPr lang="en-US" altLang="zh-CN">
                <a:latin typeface="Arial" panose="020B0604020202020204" pitchFamily="34" charset="0"/>
              </a:rPr>
              <a:pPr eaLnBrk="1" hangingPunct="1"/>
              <a:t>33</a:t>
            </a:fld>
            <a:endParaRPr lang="en-US" altLang="zh-CN">
              <a:latin typeface="Arial" panose="020B0604020202020204" pitchFamily="34" charset="0"/>
            </a:endParaRPr>
          </a:p>
        </p:txBody>
      </p:sp>
      <p:sp>
        <p:nvSpPr>
          <p:cNvPr id="52227" name="Rectangle 2">
            <a:extLst>
              <a:ext uri="{FF2B5EF4-FFF2-40B4-BE49-F238E27FC236}">
                <a16:creationId xmlns:a16="http://schemas.microsoft.com/office/drawing/2014/main" id="{32A0BDF2-04E8-4EB6-A7D0-525241C691E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>
            <a:extLst>
              <a:ext uri="{FF2B5EF4-FFF2-40B4-BE49-F238E27FC236}">
                <a16:creationId xmlns:a16="http://schemas.microsoft.com/office/drawing/2014/main" id="{CA0BAD54-1E43-4AF5-8307-4E1362D517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zh-CN">
                <a:latin typeface="Arial" panose="020B0604020202020204" pitchFamily="34" charset="0"/>
                <a:ea typeface="宋体" panose="02010600030101010101" pitchFamily="2" charset="-122"/>
              </a:rPr>
              <a:t>“”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28D9FB96-8E26-4C72-8554-CFBCC2325F3B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785F4588-A8FE-4848-853D-440D7E2698CA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-215207">
              <a:off x="3690" y="234"/>
              <a:ext cx="1857" cy="3625"/>
              <a:chOff x="3010" y="778"/>
              <a:chExt cx="1857" cy="3625"/>
            </a:xfrm>
          </p:grpSpPr>
          <p:sp>
            <p:nvSpPr>
              <p:cNvPr id="39" name="Freeform 4">
                <a:extLst>
                  <a:ext uri="{FF2B5EF4-FFF2-40B4-BE49-F238E27FC236}">
                    <a16:creationId xmlns:a16="http://schemas.microsoft.com/office/drawing/2014/main" id="{42014146-7FB1-45AA-98F0-E0CADEE812B5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533" y="777"/>
                <a:ext cx="1333" cy="1485"/>
              </a:xfrm>
              <a:custGeom>
                <a:avLst/>
                <a:gdLst/>
                <a:ahLst/>
                <a:cxnLst>
                  <a:cxn ang="0">
                    <a:pos x="16" y="370"/>
                  </a:cxn>
                  <a:cxn ang="0">
                    <a:pos x="6" y="341"/>
                  </a:cxn>
                  <a:cxn ang="0">
                    <a:pos x="0" y="289"/>
                  </a:cxn>
                  <a:cxn ang="0">
                    <a:pos x="4" y="222"/>
                  </a:cxn>
                  <a:cxn ang="0">
                    <a:pos x="25" y="151"/>
                  </a:cxn>
                  <a:cxn ang="0">
                    <a:pos x="69" y="84"/>
                  </a:cxn>
                  <a:cxn ang="0">
                    <a:pos x="142" y="31"/>
                  </a:cxn>
                  <a:cxn ang="0">
                    <a:pos x="247" y="2"/>
                  </a:cxn>
                  <a:cxn ang="0">
                    <a:pos x="380" y="9"/>
                  </a:cxn>
                  <a:cxn ang="0">
                    <a:pos x="484" y="68"/>
                  </a:cxn>
                  <a:cxn ang="0">
                    <a:pos x="554" y="165"/>
                  </a:cxn>
                  <a:cxn ang="0">
                    <a:pos x="591" y="284"/>
                  </a:cxn>
                  <a:cxn ang="0">
                    <a:pos x="595" y="409"/>
                  </a:cxn>
                  <a:cxn ang="0">
                    <a:pos x="566" y="525"/>
                  </a:cxn>
                  <a:cxn ang="0">
                    <a:pos x="507" y="615"/>
                  </a:cxn>
                  <a:cxn ang="0">
                    <a:pos x="417" y="663"/>
                  </a:cxn>
                  <a:cxn ang="0">
                    <a:pos x="389" y="659"/>
                  </a:cxn>
                  <a:cxn ang="0">
                    <a:pos x="441" y="617"/>
                  </a:cxn>
                  <a:cxn ang="0">
                    <a:pos x="482" y="544"/>
                  </a:cxn>
                  <a:cxn ang="0">
                    <a:pos x="509" y="454"/>
                  </a:cxn>
                  <a:cxn ang="0">
                    <a:pos x="520" y="355"/>
                  </a:cxn>
                  <a:cxn ang="0">
                    <a:pos x="514" y="258"/>
                  </a:cxn>
                  <a:cxn ang="0">
                    <a:pos x="485" y="174"/>
                  </a:cxn>
                  <a:cxn ang="0">
                    <a:pos x="433" y="112"/>
                  </a:cxn>
                  <a:cxn ang="0">
                    <a:pos x="341" y="75"/>
                  </a:cxn>
                  <a:cxn ang="0">
                    <a:pos x="246" y="61"/>
                  </a:cxn>
                  <a:cxn ang="0">
                    <a:pos x="174" y="71"/>
                  </a:cxn>
                  <a:cxn ang="0">
                    <a:pos x="121" y="101"/>
                  </a:cxn>
                  <a:cxn ang="0">
                    <a:pos x="84" y="149"/>
                  </a:cxn>
                  <a:cxn ang="0">
                    <a:pos x="57" y="206"/>
                  </a:cxn>
                  <a:cxn ang="0">
                    <a:pos x="40" y="272"/>
                  </a:cxn>
                  <a:cxn ang="0">
                    <a:pos x="28" y="339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5">
                <a:extLst>
                  <a:ext uri="{FF2B5EF4-FFF2-40B4-BE49-F238E27FC236}">
                    <a16:creationId xmlns:a16="http://schemas.microsoft.com/office/drawing/2014/main" id="{A39AA2A8-149F-4227-8692-94E0B93BFB57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4028" y="1801"/>
                <a:ext cx="571" cy="53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5"/>
                  </a:cxn>
                  <a:cxn ang="0">
                    <a:pos x="3" y="50"/>
                  </a:cxn>
                  <a:cxn ang="0">
                    <a:pos x="6" y="75"/>
                  </a:cxn>
                  <a:cxn ang="0">
                    <a:pos x="11" y="98"/>
                  </a:cxn>
                  <a:cxn ang="0">
                    <a:pos x="18" y="119"/>
                  </a:cxn>
                  <a:cxn ang="0">
                    <a:pos x="27" y="141"/>
                  </a:cxn>
                  <a:cxn ang="0">
                    <a:pos x="38" y="161"/>
                  </a:cxn>
                  <a:cxn ang="0">
                    <a:pos x="51" y="178"/>
                  </a:cxn>
                  <a:cxn ang="0">
                    <a:pos x="67" y="194"/>
                  </a:cxn>
                  <a:cxn ang="0">
                    <a:pos x="86" y="208"/>
                  </a:cxn>
                  <a:cxn ang="0">
                    <a:pos x="106" y="219"/>
                  </a:cxn>
                  <a:cxn ang="0">
                    <a:pos x="131" y="228"/>
                  </a:cxn>
                  <a:cxn ang="0">
                    <a:pos x="158" y="234"/>
                  </a:cxn>
                  <a:cxn ang="0">
                    <a:pos x="188" y="237"/>
                  </a:cxn>
                  <a:cxn ang="0">
                    <a:pos x="220" y="236"/>
                  </a:cxn>
                  <a:cxn ang="0">
                    <a:pos x="257" y="232"/>
                  </a:cxn>
                  <a:cxn ang="0">
                    <a:pos x="224" y="227"/>
                  </a:cxn>
                  <a:cxn ang="0">
                    <a:pos x="195" y="220"/>
                  </a:cxn>
                  <a:cxn ang="0">
                    <a:pos x="170" y="212"/>
                  </a:cxn>
                  <a:cxn ang="0">
                    <a:pos x="148" y="204"/>
                  </a:cxn>
                  <a:cxn ang="0">
                    <a:pos x="128" y="193"/>
                  </a:cxn>
                  <a:cxn ang="0">
                    <a:pos x="112" y="182"/>
                  </a:cxn>
                  <a:cxn ang="0">
                    <a:pos x="97" y="169"/>
                  </a:cxn>
                  <a:cxn ang="0">
                    <a:pos x="84" y="155"/>
                  </a:cxn>
                  <a:cxn ang="0">
                    <a:pos x="72" y="141"/>
                  </a:cxn>
                  <a:cxn ang="0">
                    <a:pos x="61" y="125"/>
                  </a:cxn>
                  <a:cxn ang="0">
                    <a:pos x="52" y="107"/>
                  </a:cxn>
                  <a:cxn ang="0">
                    <a:pos x="43" y="88"/>
                  </a:cxn>
                  <a:cxn ang="0">
                    <a:pos x="33" y="69"/>
                  </a:cxn>
                  <a:cxn ang="0">
                    <a:pos x="23" y="47"/>
                  </a:cxn>
                  <a:cxn ang="0">
                    <a:pos x="12" y="24"/>
                  </a:cxn>
                  <a:cxn ang="0">
                    <a:pos x="0" y="0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">
                <a:extLst>
                  <a:ext uri="{FF2B5EF4-FFF2-40B4-BE49-F238E27FC236}">
                    <a16:creationId xmlns:a16="http://schemas.microsoft.com/office/drawing/2014/main" id="{3C107AA6-ED1E-4062-BAC6-1FAC84D2A3DF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638" y="2166"/>
                <a:ext cx="277" cy="249"/>
              </a:xfrm>
              <a:custGeom>
                <a:avLst/>
                <a:gdLst/>
                <a:ahLst/>
                <a:cxnLst>
                  <a:cxn ang="0">
                    <a:pos x="77" y="0"/>
                  </a:cxn>
                  <a:cxn ang="0">
                    <a:pos x="124" y="108"/>
                  </a:cxn>
                  <a:cxn ang="0">
                    <a:pos x="120" y="107"/>
                  </a:cxn>
                  <a:cxn ang="0">
                    <a:pos x="107" y="105"/>
                  </a:cxn>
                  <a:cxn ang="0">
                    <a:pos x="89" y="101"/>
                  </a:cxn>
                  <a:cxn ang="0">
                    <a:pos x="68" y="99"/>
                  </a:cxn>
                  <a:cxn ang="0">
                    <a:pos x="45" y="97"/>
                  </a:cxn>
                  <a:cxn ang="0">
                    <a:pos x="25" y="98"/>
                  </a:cxn>
                  <a:cxn ang="0">
                    <a:pos x="9" y="102"/>
                  </a:cxn>
                  <a:cxn ang="0">
                    <a:pos x="0" y="110"/>
                  </a:cxn>
                  <a:cxn ang="0">
                    <a:pos x="4" y="98"/>
                  </a:cxn>
                  <a:cxn ang="0">
                    <a:pos x="8" y="89"/>
                  </a:cxn>
                  <a:cxn ang="0">
                    <a:pos x="16" y="82"/>
                  </a:cxn>
                  <a:cxn ang="0">
                    <a:pos x="25" y="76"/>
                  </a:cxn>
                  <a:cxn ang="0">
                    <a:pos x="36" y="72"/>
                  </a:cxn>
                  <a:cxn ang="0">
                    <a:pos x="47" y="71"/>
                  </a:cxn>
                  <a:cxn ang="0">
                    <a:pos x="59" y="71"/>
                  </a:cxn>
                  <a:cxn ang="0">
                    <a:pos x="72" y="74"/>
                  </a:cxn>
                  <a:cxn ang="0">
                    <a:pos x="73" y="71"/>
                  </a:cxn>
                  <a:cxn ang="0">
                    <a:pos x="70" y="56"/>
                  </a:cxn>
                  <a:cxn ang="0">
                    <a:pos x="67" y="38"/>
                  </a:cxn>
                  <a:cxn ang="0">
                    <a:pos x="65" y="30"/>
                  </a:cxn>
                  <a:cxn ang="0">
                    <a:pos x="63" y="30"/>
                  </a:cxn>
                  <a:cxn ang="0">
                    <a:pos x="61" y="29"/>
                  </a:cxn>
                  <a:cxn ang="0">
                    <a:pos x="59" y="26"/>
                  </a:cxn>
                  <a:cxn ang="0">
                    <a:pos x="57" y="23"/>
                  </a:cxn>
                  <a:cxn ang="0">
                    <a:pos x="57" y="19"/>
                  </a:cxn>
                  <a:cxn ang="0">
                    <a:pos x="59" y="14"/>
                  </a:cxn>
                  <a:cxn ang="0">
                    <a:pos x="66" y="8"/>
                  </a:cxn>
                  <a:cxn ang="0">
                    <a:pos x="77" y="0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2" name="Freeform 7">
                <a:extLst>
                  <a:ext uri="{FF2B5EF4-FFF2-40B4-BE49-F238E27FC236}">
                    <a16:creationId xmlns:a16="http://schemas.microsoft.com/office/drawing/2014/main" id="{F6B89CCD-534A-4885-B5DF-8F155BC3D15B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978" y="976"/>
                <a:ext cx="245" cy="34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" y="1"/>
                  </a:cxn>
                  <a:cxn ang="0">
                    <a:pos x="18" y="5"/>
                  </a:cxn>
                  <a:cxn ang="0">
                    <a:pos x="37" y="12"/>
                  </a:cxn>
                  <a:cxn ang="0">
                    <a:pos x="58" y="24"/>
                  </a:cxn>
                  <a:cxn ang="0">
                    <a:pos x="78" y="44"/>
                  </a:cxn>
                  <a:cxn ang="0">
                    <a:pos x="96" y="71"/>
                  </a:cxn>
                  <a:cxn ang="0">
                    <a:pos x="107" y="108"/>
                  </a:cxn>
                  <a:cxn ang="0">
                    <a:pos x="109" y="156"/>
                  </a:cxn>
                  <a:cxn ang="0">
                    <a:pos x="105" y="156"/>
                  </a:cxn>
                  <a:cxn ang="0">
                    <a:pos x="99" y="156"/>
                  </a:cxn>
                  <a:cxn ang="0">
                    <a:pos x="93" y="156"/>
                  </a:cxn>
                  <a:cxn ang="0">
                    <a:pos x="87" y="154"/>
                  </a:cxn>
                  <a:cxn ang="0">
                    <a:pos x="81" y="153"/>
                  </a:cxn>
                  <a:cxn ang="0">
                    <a:pos x="74" y="150"/>
                  </a:cxn>
                  <a:cxn ang="0">
                    <a:pos x="66" y="145"/>
                  </a:cxn>
                  <a:cxn ang="0">
                    <a:pos x="58" y="139"/>
                  </a:cxn>
                  <a:cxn ang="0">
                    <a:pos x="53" y="126"/>
                  </a:cxn>
                  <a:cxn ang="0">
                    <a:pos x="53" y="111"/>
                  </a:cxn>
                  <a:cxn ang="0">
                    <a:pos x="56" y="96"/>
                  </a:cxn>
                  <a:cxn ang="0">
                    <a:pos x="59" y="80"/>
                  </a:cxn>
                  <a:cxn ang="0">
                    <a:pos x="56" y="62"/>
                  </a:cxn>
                  <a:cxn ang="0">
                    <a:pos x="48" y="43"/>
                  </a:cxn>
                  <a:cxn ang="0">
                    <a:pos x="31" y="23"/>
                  </a:cxn>
                  <a:cxn ang="0">
                    <a:pos x="0" y="0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3" name="Freeform 8">
                <a:extLst>
                  <a:ext uri="{FF2B5EF4-FFF2-40B4-BE49-F238E27FC236}">
                    <a16:creationId xmlns:a16="http://schemas.microsoft.com/office/drawing/2014/main" id="{A401A771-8F72-4D18-AFF2-02761DCBAF10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844" y="2207"/>
                <a:ext cx="103" cy="209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20" y="38"/>
                  </a:cxn>
                  <a:cxn ang="0">
                    <a:pos x="15" y="62"/>
                  </a:cxn>
                  <a:cxn ang="0">
                    <a:pos x="11" y="79"/>
                  </a:cxn>
                  <a:cxn ang="0">
                    <a:pos x="0" y="94"/>
                  </a:cxn>
                  <a:cxn ang="0">
                    <a:pos x="12" y="88"/>
                  </a:cxn>
                  <a:cxn ang="0">
                    <a:pos x="23" y="80"/>
                  </a:cxn>
                  <a:cxn ang="0">
                    <a:pos x="32" y="69"/>
                  </a:cxn>
                  <a:cxn ang="0">
                    <a:pos x="40" y="57"/>
                  </a:cxn>
                  <a:cxn ang="0">
                    <a:pos x="45" y="44"/>
                  </a:cxn>
                  <a:cxn ang="0">
                    <a:pos x="46" y="30"/>
                  </a:cxn>
                  <a:cxn ang="0">
                    <a:pos x="42" y="15"/>
                  </a:cxn>
                  <a:cxn ang="0">
                    <a:pos x="31" y="0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4" name="Freeform 9">
                <a:extLst>
                  <a:ext uri="{FF2B5EF4-FFF2-40B4-BE49-F238E27FC236}">
                    <a16:creationId xmlns:a16="http://schemas.microsoft.com/office/drawing/2014/main" id="{6414D643-CD16-4D3B-9E1D-725D615037E5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894" y="1325"/>
                <a:ext cx="120" cy="9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1"/>
                  </a:cxn>
                  <a:cxn ang="0">
                    <a:pos x="6" y="3"/>
                  </a:cxn>
                  <a:cxn ang="0">
                    <a:pos x="13" y="8"/>
                  </a:cxn>
                  <a:cxn ang="0">
                    <a:pos x="21" y="12"/>
                  </a:cxn>
                  <a:cxn ang="0">
                    <a:pos x="29" y="15"/>
                  </a:cxn>
                  <a:cxn ang="0">
                    <a:pos x="38" y="17"/>
                  </a:cxn>
                  <a:cxn ang="0">
                    <a:pos x="46" y="18"/>
                  </a:cxn>
                  <a:cxn ang="0">
                    <a:pos x="54" y="16"/>
                  </a:cxn>
                  <a:cxn ang="0">
                    <a:pos x="53" y="25"/>
                  </a:cxn>
                  <a:cxn ang="0">
                    <a:pos x="50" y="33"/>
                  </a:cxn>
                  <a:cxn ang="0">
                    <a:pos x="44" y="38"/>
                  </a:cxn>
                  <a:cxn ang="0">
                    <a:pos x="37" y="40"/>
                  </a:cxn>
                  <a:cxn ang="0">
                    <a:pos x="28" y="39"/>
                  </a:cxn>
                  <a:cxn ang="0">
                    <a:pos x="19" y="32"/>
                  </a:cxn>
                  <a:cxn ang="0">
                    <a:pos x="10" y="20"/>
                  </a:cxn>
                  <a:cxn ang="0">
                    <a:pos x="0" y="0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5" name="Freeform 10">
                <a:extLst>
                  <a:ext uri="{FF2B5EF4-FFF2-40B4-BE49-F238E27FC236}">
                    <a16:creationId xmlns:a16="http://schemas.microsoft.com/office/drawing/2014/main" id="{07578B34-41DF-4C4A-A360-96EFA7E1385B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010" y="2344"/>
                <a:ext cx="330" cy="20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6"/>
                  </a:cxn>
                  <a:cxn ang="0">
                    <a:pos x="16" y="14"/>
                  </a:cxn>
                  <a:cxn ang="0">
                    <a:pos x="28" y="24"/>
                  </a:cxn>
                  <a:cxn ang="0">
                    <a:pos x="41" y="37"/>
                  </a:cxn>
                  <a:cxn ang="0">
                    <a:pos x="58" y="53"/>
                  </a:cxn>
                  <a:cxn ang="0">
                    <a:pos x="73" y="70"/>
                  </a:cxn>
                  <a:cxn ang="0">
                    <a:pos x="88" y="90"/>
                  </a:cxn>
                  <a:cxn ang="0">
                    <a:pos x="100" y="113"/>
                  </a:cxn>
                  <a:cxn ang="0">
                    <a:pos x="112" y="137"/>
                  </a:cxn>
                  <a:cxn ang="0">
                    <a:pos x="120" y="165"/>
                  </a:cxn>
                  <a:cxn ang="0">
                    <a:pos x="124" y="196"/>
                  </a:cxn>
                  <a:cxn ang="0">
                    <a:pos x="126" y="228"/>
                  </a:cxn>
                  <a:cxn ang="0">
                    <a:pos x="120" y="264"/>
                  </a:cxn>
                  <a:cxn ang="0">
                    <a:pos x="109" y="302"/>
                  </a:cxn>
                  <a:cxn ang="0">
                    <a:pos x="92" y="342"/>
                  </a:cxn>
                  <a:cxn ang="0">
                    <a:pos x="67" y="386"/>
                  </a:cxn>
                  <a:cxn ang="0">
                    <a:pos x="39" y="436"/>
                  </a:cxn>
                  <a:cxn ang="0">
                    <a:pos x="21" y="482"/>
                  </a:cxn>
                  <a:cxn ang="0">
                    <a:pos x="10" y="525"/>
                  </a:cxn>
                  <a:cxn ang="0">
                    <a:pos x="6" y="566"/>
                  </a:cxn>
                  <a:cxn ang="0">
                    <a:pos x="6" y="605"/>
                  </a:cxn>
                  <a:cxn ang="0">
                    <a:pos x="8" y="641"/>
                  </a:cxn>
                  <a:cxn ang="0">
                    <a:pos x="12" y="673"/>
                  </a:cxn>
                  <a:cxn ang="0">
                    <a:pos x="14" y="704"/>
                  </a:cxn>
                  <a:cxn ang="0">
                    <a:pos x="41" y="688"/>
                  </a:cxn>
                  <a:cxn ang="0">
                    <a:pos x="39" y="680"/>
                  </a:cxn>
                  <a:cxn ang="0">
                    <a:pos x="36" y="657"/>
                  </a:cxn>
                  <a:cxn ang="0">
                    <a:pos x="33" y="622"/>
                  </a:cxn>
                  <a:cxn ang="0">
                    <a:pos x="35" y="575"/>
                  </a:cxn>
                  <a:cxn ang="0">
                    <a:pos x="41" y="519"/>
                  </a:cxn>
                  <a:cxn ang="0">
                    <a:pos x="58" y="455"/>
                  </a:cxn>
                  <a:cxn ang="0">
                    <a:pos x="86" y="386"/>
                  </a:cxn>
                  <a:cxn ang="0">
                    <a:pos x="129" y="313"/>
                  </a:cxn>
                  <a:cxn ang="0">
                    <a:pos x="143" y="279"/>
                  </a:cxn>
                  <a:cxn ang="0">
                    <a:pos x="149" y="235"/>
                  </a:cxn>
                  <a:cxn ang="0">
                    <a:pos x="144" y="184"/>
                  </a:cxn>
                  <a:cxn ang="0">
                    <a:pos x="131" y="134"/>
                  </a:cxn>
                  <a:cxn ang="0">
                    <a:pos x="109" y="85"/>
                  </a:cxn>
                  <a:cxn ang="0">
                    <a:pos x="81" y="44"/>
                  </a:cxn>
                  <a:cxn ang="0">
                    <a:pos x="44" y="14"/>
                  </a:cxn>
                  <a:cxn ang="0">
                    <a:pos x="0" y="0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  <p:sp>
          <p:nvSpPr>
            <p:cNvPr id="6" name="Freeform 11">
              <a:extLst>
                <a:ext uri="{FF2B5EF4-FFF2-40B4-BE49-F238E27FC236}">
                  <a16:creationId xmlns:a16="http://schemas.microsoft.com/office/drawing/2014/main" id="{3C4F23C7-4852-4D19-B428-E6E4A821039E}"/>
                </a:ext>
              </a:extLst>
            </p:cNvPr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/>
              <a:ahLst/>
              <a:cxnLst>
                <a:cxn ang="0">
                  <a:pos x="94" y="0"/>
                </a:cxn>
                <a:cxn ang="0">
                  <a:pos x="105" y="9"/>
                </a:cxn>
                <a:cxn ang="0">
                  <a:pos x="115" y="27"/>
                </a:cxn>
                <a:cxn ang="0">
                  <a:pos x="123" y="50"/>
                </a:cxn>
                <a:cxn ang="0">
                  <a:pos x="128" y="78"/>
                </a:cxn>
                <a:cxn ang="0">
                  <a:pos x="127" y="111"/>
                </a:cxn>
                <a:cxn ang="0">
                  <a:pos x="116" y="145"/>
                </a:cxn>
                <a:cxn ang="0">
                  <a:pos x="94" y="181"/>
                </a:cxn>
                <a:cxn ang="0">
                  <a:pos x="60" y="217"/>
                </a:cxn>
                <a:cxn ang="0">
                  <a:pos x="49" y="213"/>
                </a:cxn>
                <a:cxn ang="0">
                  <a:pos x="38" y="210"/>
                </a:cxn>
                <a:cxn ang="0">
                  <a:pos x="26" y="205"/>
                </a:cxn>
                <a:cxn ang="0">
                  <a:pos x="16" y="201"/>
                </a:cxn>
                <a:cxn ang="0">
                  <a:pos x="8" y="196"/>
                </a:cxn>
                <a:cxn ang="0">
                  <a:pos x="2" y="190"/>
                </a:cxn>
                <a:cxn ang="0">
                  <a:pos x="0" y="183"/>
                </a:cxn>
                <a:cxn ang="0">
                  <a:pos x="1" y="178"/>
                </a:cxn>
                <a:cxn ang="0">
                  <a:pos x="13" y="171"/>
                </a:cxn>
                <a:cxn ang="0">
                  <a:pos x="29" y="161"/>
                </a:cxn>
                <a:cxn ang="0">
                  <a:pos x="46" y="150"/>
                </a:cxn>
                <a:cxn ang="0">
                  <a:pos x="63" y="134"/>
                </a:cxn>
                <a:cxn ang="0">
                  <a:pos x="79" y="112"/>
                </a:cxn>
                <a:cxn ang="0">
                  <a:pos x="91" y="83"/>
                </a:cxn>
                <a:cxn ang="0">
                  <a:pos x="97" y="46"/>
                </a:cxn>
                <a:cxn ang="0">
                  <a:pos x="94" y="0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7" name="Freeform 12">
              <a:extLst>
                <a:ext uri="{FF2B5EF4-FFF2-40B4-BE49-F238E27FC236}">
                  <a16:creationId xmlns:a16="http://schemas.microsoft.com/office/drawing/2014/main" id="{D28D528F-1216-415C-A49B-7943D2DF8CB6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/>
              <a:ahLst/>
              <a:cxnLst>
                <a:cxn ang="0">
                  <a:pos x="891" y="1532"/>
                </a:cxn>
                <a:cxn ang="0">
                  <a:pos x="954" y="1452"/>
                </a:cxn>
                <a:cxn ang="0">
                  <a:pos x="1032" y="1338"/>
                </a:cxn>
                <a:cxn ang="0">
                  <a:pos x="1115" y="1188"/>
                </a:cxn>
                <a:cxn ang="0">
                  <a:pos x="1194" y="1023"/>
                </a:cxn>
                <a:cxn ang="0">
                  <a:pos x="1244" y="841"/>
                </a:cxn>
                <a:cxn ang="0">
                  <a:pos x="1259" y="647"/>
                </a:cxn>
                <a:cxn ang="0">
                  <a:pos x="1230" y="463"/>
                </a:cxn>
                <a:cxn ang="0">
                  <a:pos x="1140" y="294"/>
                </a:cxn>
                <a:cxn ang="0">
                  <a:pos x="1043" y="190"/>
                </a:cxn>
                <a:cxn ang="0">
                  <a:pos x="961" y="109"/>
                </a:cxn>
                <a:cxn ang="0">
                  <a:pos x="894" y="65"/>
                </a:cxn>
                <a:cxn ang="0">
                  <a:pos x="786" y="18"/>
                </a:cxn>
                <a:cxn ang="0">
                  <a:pos x="642" y="0"/>
                </a:cxn>
                <a:cxn ang="0">
                  <a:pos x="440" y="23"/>
                </a:cxn>
                <a:cxn ang="0">
                  <a:pos x="366" y="44"/>
                </a:cxn>
                <a:cxn ang="0">
                  <a:pos x="292" y="58"/>
                </a:cxn>
                <a:cxn ang="0">
                  <a:pos x="229" y="79"/>
                </a:cxn>
                <a:cxn ang="0">
                  <a:pos x="178" y="103"/>
                </a:cxn>
                <a:cxn ang="0">
                  <a:pos x="127" y="127"/>
                </a:cxn>
                <a:cxn ang="0">
                  <a:pos x="82" y="158"/>
                </a:cxn>
                <a:cxn ang="0">
                  <a:pos x="41" y="197"/>
                </a:cxn>
                <a:cxn ang="0">
                  <a:pos x="0" y="243"/>
                </a:cxn>
                <a:cxn ang="0">
                  <a:pos x="76" y="215"/>
                </a:cxn>
                <a:cxn ang="0">
                  <a:pos x="144" y="194"/>
                </a:cxn>
                <a:cxn ang="0">
                  <a:pos x="212" y="179"/>
                </a:cxn>
                <a:cxn ang="0">
                  <a:pos x="280" y="164"/>
                </a:cxn>
                <a:cxn ang="0">
                  <a:pos x="336" y="149"/>
                </a:cxn>
                <a:cxn ang="0">
                  <a:pos x="397" y="149"/>
                </a:cxn>
                <a:cxn ang="0">
                  <a:pos x="458" y="141"/>
                </a:cxn>
                <a:cxn ang="0">
                  <a:pos x="511" y="146"/>
                </a:cxn>
                <a:cxn ang="0">
                  <a:pos x="565" y="152"/>
                </a:cxn>
                <a:cxn ang="0">
                  <a:pos x="618" y="166"/>
                </a:cxn>
                <a:cxn ang="0">
                  <a:pos x="669" y="186"/>
                </a:cxn>
                <a:cxn ang="0">
                  <a:pos x="715" y="205"/>
                </a:cxn>
                <a:cxn ang="0">
                  <a:pos x="760" y="239"/>
                </a:cxn>
                <a:cxn ang="0">
                  <a:pos x="811" y="267"/>
                </a:cxn>
                <a:cxn ang="0">
                  <a:pos x="855" y="307"/>
                </a:cxn>
                <a:cxn ang="0">
                  <a:pos x="899" y="348"/>
                </a:cxn>
                <a:cxn ang="0">
                  <a:pos x="971" y="464"/>
                </a:cxn>
                <a:cxn ang="0">
                  <a:pos x="1016" y="606"/>
                </a:cxn>
                <a:cxn ang="0">
                  <a:pos x="1027" y="774"/>
                </a:cxn>
                <a:cxn ang="0">
                  <a:pos x="1022" y="939"/>
                </a:cxn>
                <a:cxn ang="0">
                  <a:pos x="1002" y="1117"/>
                </a:cxn>
                <a:cxn ang="0">
                  <a:pos x="966" y="1279"/>
                </a:cxn>
                <a:cxn ang="0">
                  <a:pos x="933" y="1421"/>
                </a:cxn>
                <a:cxn ang="0">
                  <a:pos x="891" y="1532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8" name="Freeform 13">
              <a:extLst>
                <a:ext uri="{FF2B5EF4-FFF2-40B4-BE49-F238E27FC236}">
                  <a16:creationId xmlns:a16="http://schemas.microsoft.com/office/drawing/2014/main" id="{85A3DCFA-35A8-4360-BFDD-DB74544F62EB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7" y="69"/>
                </a:cxn>
                <a:cxn ang="0">
                  <a:pos x="68" y="132"/>
                </a:cxn>
                <a:cxn ang="0">
                  <a:pos x="110" y="188"/>
                </a:cxn>
                <a:cxn ang="0">
                  <a:pos x="149" y="229"/>
                </a:cxn>
                <a:cxn ang="0">
                  <a:pos x="192" y="278"/>
                </a:cxn>
                <a:cxn ang="0">
                  <a:pos x="250" y="314"/>
                </a:cxn>
                <a:cxn ang="0">
                  <a:pos x="308" y="336"/>
                </a:cxn>
                <a:cxn ang="0">
                  <a:pos x="365" y="365"/>
                </a:cxn>
                <a:cxn ang="0">
                  <a:pos x="430" y="381"/>
                </a:cxn>
                <a:cxn ang="0">
                  <a:pos x="501" y="390"/>
                </a:cxn>
                <a:cxn ang="0">
                  <a:pos x="573" y="392"/>
                </a:cxn>
                <a:cxn ang="0">
                  <a:pos x="646" y="381"/>
                </a:cxn>
                <a:cxn ang="0">
                  <a:pos x="726" y="362"/>
                </a:cxn>
                <a:cxn ang="0">
                  <a:pos x="801" y="335"/>
                </a:cxn>
                <a:cxn ang="0">
                  <a:pos x="731" y="377"/>
                </a:cxn>
                <a:cxn ang="0">
                  <a:pos x="662" y="404"/>
                </a:cxn>
                <a:cxn ang="0">
                  <a:pos x="594" y="432"/>
                </a:cxn>
                <a:cxn ang="0">
                  <a:pos x="532" y="445"/>
                </a:cxn>
                <a:cxn ang="0">
                  <a:pos x="471" y="459"/>
                </a:cxn>
                <a:cxn ang="0">
                  <a:pos x="411" y="458"/>
                </a:cxn>
                <a:cxn ang="0">
                  <a:pos x="350" y="458"/>
                </a:cxn>
                <a:cxn ang="0">
                  <a:pos x="291" y="450"/>
                </a:cxn>
                <a:cxn ang="0">
                  <a:pos x="244" y="436"/>
                </a:cxn>
                <a:cxn ang="0">
                  <a:pos x="192" y="415"/>
                </a:cxn>
                <a:cxn ang="0">
                  <a:pos x="145" y="394"/>
                </a:cxn>
                <a:cxn ang="0">
                  <a:pos x="100" y="373"/>
                </a:cxn>
                <a:cxn ang="0">
                  <a:pos x="60" y="347"/>
                </a:cxn>
                <a:cxn ang="0">
                  <a:pos x="0" y="294"/>
                </a:cxn>
                <a:cxn ang="0">
                  <a:pos x="0" y="0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9" name="Freeform 14">
              <a:extLst>
                <a:ext uri="{FF2B5EF4-FFF2-40B4-BE49-F238E27FC236}">
                  <a16:creationId xmlns:a16="http://schemas.microsoft.com/office/drawing/2014/main" id="{0143726A-FA76-4EB3-93BA-C14C4FFB2044}"/>
                </a:ext>
              </a:extLst>
            </p:cNvPr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/>
              <a:ahLst/>
              <a:cxnLst>
                <a:cxn ang="0">
                  <a:pos x="75" y="0"/>
                </a:cxn>
                <a:cxn ang="0">
                  <a:pos x="0" y="25"/>
                </a:cxn>
                <a:cxn ang="0">
                  <a:pos x="3" y="26"/>
                </a:cxn>
                <a:cxn ang="0">
                  <a:pos x="14" y="29"/>
                </a:cxn>
                <a:cxn ang="0">
                  <a:pos x="29" y="36"/>
                </a:cxn>
                <a:cxn ang="0">
                  <a:pos x="46" y="47"/>
                </a:cxn>
                <a:cxn ang="0">
                  <a:pos x="66" y="62"/>
                </a:cxn>
                <a:cxn ang="0">
                  <a:pos x="84" y="80"/>
                </a:cxn>
                <a:cxn ang="0">
                  <a:pos x="102" y="103"/>
                </a:cxn>
                <a:cxn ang="0">
                  <a:pos x="116" y="132"/>
                </a:cxn>
                <a:cxn ang="0">
                  <a:pos x="117" y="120"/>
                </a:cxn>
                <a:cxn ang="0">
                  <a:pos x="115" y="107"/>
                </a:cxn>
                <a:cxn ang="0">
                  <a:pos x="108" y="90"/>
                </a:cxn>
                <a:cxn ang="0">
                  <a:pos x="99" y="74"/>
                </a:cxn>
                <a:cxn ang="0">
                  <a:pos x="89" y="58"/>
                </a:cxn>
                <a:cxn ang="0">
                  <a:pos x="78" y="45"/>
                </a:cxn>
                <a:cxn ang="0">
                  <a:pos x="67" y="36"/>
                </a:cxn>
                <a:cxn ang="0">
                  <a:pos x="58" y="32"/>
                </a:cxn>
                <a:cxn ang="0">
                  <a:pos x="69" y="29"/>
                </a:cxn>
                <a:cxn ang="0">
                  <a:pos x="79" y="28"/>
                </a:cxn>
                <a:cxn ang="0">
                  <a:pos x="89" y="26"/>
                </a:cxn>
                <a:cxn ang="0">
                  <a:pos x="98" y="25"/>
                </a:cxn>
                <a:cxn ang="0">
                  <a:pos x="105" y="24"/>
                </a:cxn>
                <a:cxn ang="0">
                  <a:pos x="109" y="22"/>
                </a:cxn>
                <a:cxn ang="0">
                  <a:pos x="113" y="21"/>
                </a:cxn>
                <a:cxn ang="0">
                  <a:pos x="114" y="21"/>
                </a:cxn>
                <a:cxn ang="0">
                  <a:pos x="75" y="0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0" name="Freeform 15">
              <a:extLst>
                <a:ext uri="{FF2B5EF4-FFF2-40B4-BE49-F238E27FC236}">
                  <a16:creationId xmlns:a16="http://schemas.microsoft.com/office/drawing/2014/main" id="{2A255E09-DC84-4DE2-ADB8-0AE4D1D785D4}"/>
                </a:ext>
              </a:extLst>
            </p:cNvPr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23" y="0"/>
                </a:cxn>
                <a:cxn ang="0">
                  <a:pos x="16" y="4"/>
                </a:cxn>
                <a:cxn ang="0">
                  <a:pos x="9" y="9"/>
                </a:cxn>
                <a:cxn ang="0">
                  <a:pos x="4" y="19"/>
                </a:cxn>
                <a:cxn ang="0">
                  <a:pos x="1" y="30"/>
                </a:cxn>
                <a:cxn ang="0">
                  <a:pos x="0" y="44"/>
                </a:cxn>
                <a:cxn ang="0">
                  <a:pos x="3" y="60"/>
                </a:cxn>
                <a:cxn ang="0">
                  <a:pos x="11" y="77"/>
                </a:cxn>
                <a:cxn ang="0">
                  <a:pos x="15" y="53"/>
                </a:cxn>
                <a:cxn ang="0">
                  <a:pos x="19" y="37"/>
                </a:cxn>
                <a:cxn ang="0">
                  <a:pos x="23" y="22"/>
                </a:cxn>
                <a:cxn ang="0">
                  <a:pos x="29" y="0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1" name="Freeform 16">
              <a:extLst>
                <a:ext uri="{FF2B5EF4-FFF2-40B4-BE49-F238E27FC236}">
                  <a16:creationId xmlns:a16="http://schemas.microsoft.com/office/drawing/2014/main" id="{F933AF16-9094-4A9F-A28F-4C5037433D07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/>
              <a:ahLst/>
              <a:cxnLst>
                <a:cxn ang="0">
                  <a:pos x="784" y="1047"/>
                </a:cxn>
                <a:cxn ang="0">
                  <a:pos x="692" y="1011"/>
                </a:cxn>
                <a:cxn ang="0">
                  <a:pos x="607" y="945"/>
                </a:cxn>
                <a:cxn ang="0">
                  <a:pos x="517" y="861"/>
                </a:cxn>
                <a:cxn ang="0">
                  <a:pos x="432" y="776"/>
                </a:cxn>
                <a:cxn ang="0">
                  <a:pos x="350" y="677"/>
                </a:cxn>
                <a:cxn ang="0">
                  <a:pos x="266" y="563"/>
                </a:cxn>
                <a:cxn ang="0">
                  <a:pos x="188" y="447"/>
                </a:cxn>
                <a:cxn ang="0">
                  <a:pos x="122" y="325"/>
                </a:cxn>
                <a:cxn ang="0">
                  <a:pos x="65" y="211"/>
                </a:cxn>
                <a:cxn ang="0">
                  <a:pos x="21" y="101"/>
                </a:cxn>
                <a:cxn ang="0">
                  <a:pos x="0" y="0"/>
                </a:cxn>
                <a:cxn ang="0">
                  <a:pos x="109" y="217"/>
                </a:cxn>
                <a:cxn ang="0">
                  <a:pos x="209" y="378"/>
                </a:cxn>
                <a:cxn ang="0">
                  <a:pos x="294" y="500"/>
                </a:cxn>
                <a:cxn ang="0">
                  <a:pos x="373" y="590"/>
                </a:cxn>
                <a:cxn ang="0">
                  <a:pos x="441" y="661"/>
                </a:cxn>
                <a:cxn ang="0">
                  <a:pos x="506" y="713"/>
                </a:cxn>
                <a:cxn ang="0">
                  <a:pos x="564" y="754"/>
                </a:cxn>
                <a:cxn ang="0">
                  <a:pos x="620" y="801"/>
                </a:cxn>
                <a:cxn ang="0">
                  <a:pos x="754" y="899"/>
                </a:cxn>
                <a:cxn ang="0">
                  <a:pos x="925" y="977"/>
                </a:cxn>
                <a:cxn ang="0">
                  <a:pos x="1108" y="1047"/>
                </a:cxn>
                <a:cxn ang="0">
                  <a:pos x="784" y="10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12" name="Group 17">
              <a:extLst>
                <a:ext uri="{FF2B5EF4-FFF2-40B4-BE49-F238E27FC236}">
                  <a16:creationId xmlns:a16="http://schemas.microsoft.com/office/drawing/2014/main" id="{A530A08F-A2A8-4876-9D64-7CE555E538B8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3220060">
              <a:off x="2631" y="754"/>
              <a:ext cx="569" cy="637"/>
              <a:chOff x="1727" y="866"/>
              <a:chExt cx="129" cy="157"/>
            </a:xfrm>
          </p:grpSpPr>
          <p:sp>
            <p:nvSpPr>
              <p:cNvPr id="36" name="Freeform 18">
                <a:extLst>
                  <a:ext uri="{FF2B5EF4-FFF2-40B4-BE49-F238E27FC236}">
                    <a16:creationId xmlns:a16="http://schemas.microsoft.com/office/drawing/2014/main" id="{C55C613E-FE3C-4DE7-98CE-EB726FD54EB0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19">
                <a:extLst>
                  <a:ext uri="{FF2B5EF4-FFF2-40B4-BE49-F238E27FC236}">
                    <a16:creationId xmlns:a16="http://schemas.microsoft.com/office/drawing/2014/main" id="{2951B003-48DC-4801-96F6-7344EAE78A0C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20">
                <a:extLst>
                  <a:ext uri="{FF2B5EF4-FFF2-40B4-BE49-F238E27FC236}">
                    <a16:creationId xmlns:a16="http://schemas.microsoft.com/office/drawing/2014/main" id="{CEC39CD4-45E1-4E14-8B60-B631E0116BA9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  <p:grpSp>
          <p:nvGrpSpPr>
            <p:cNvPr id="13" name="Group 21">
              <a:extLst>
                <a:ext uri="{FF2B5EF4-FFF2-40B4-BE49-F238E27FC236}">
                  <a16:creationId xmlns:a16="http://schemas.microsoft.com/office/drawing/2014/main" id="{1699E6A0-E3BB-41D3-A16F-6F53849DBCEE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-6691250">
              <a:off x="3637" y="132"/>
              <a:ext cx="356" cy="607"/>
              <a:chOff x="1727" y="866"/>
              <a:chExt cx="129" cy="157"/>
            </a:xfrm>
          </p:grpSpPr>
          <p:sp>
            <p:nvSpPr>
              <p:cNvPr id="33" name="Freeform 22">
                <a:extLst>
                  <a:ext uri="{FF2B5EF4-FFF2-40B4-BE49-F238E27FC236}">
                    <a16:creationId xmlns:a16="http://schemas.microsoft.com/office/drawing/2014/main" id="{5130C96F-5B41-4DE6-B428-D54141418A21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4" name="Freeform 23">
                <a:extLst>
                  <a:ext uri="{FF2B5EF4-FFF2-40B4-BE49-F238E27FC236}">
                    <a16:creationId xmlns:a16="http://schemas.microsoft.com/office/drawing/2014/main" id="{06E9111B-DE84-4991-926C-5CB147579CA6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7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5" name="Freeform 24">
                <a:extLst>
                  <a:ext uri="{FF2B5EF4-FFF2-40B4-BE49-F238E27FC236}">
                    <a16:creationId xmlns:a16="http://schemas.microsoft.com/office/drawing/2014/main" id="{F9EFD6C2-A30F-4C65-B58D-91EC307B6CF5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  <p:grpSp>
          <p:nvGrpSpPr>
            <p:cNvPr id="14" name="Group 25">
              <a:extLst>
                <a:ext uri="{FF2B5EF4-FFF2-40B4-BE49-F238E27FC236}">
                  <a16:creationId xmlns:a16="http://schemas.microsoft.com/office/drawing/2014/main" id="{B2558FDE-757F-4429-A18D-98F56DE8D61E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8524840">
              <a:off x="668" y="3321"/>
              <a:ext cx="501" cy="502"/>
              <a:chOff x="1727" y="866"/>
              <a:chExt cx="129" cy="157"/>
            </a:xfrm>
          </p:grpSpPr>
          <p:sp>
            <p:nvSpPr>
              <p:cNvPr id="30" name="Freeform 26">
                <a:extLst>
                  <a:ext uri="{FF2B5EF4-FFF2-40B4-BE49-F238E27FC236}">
                    <a16:creationId xmlns:a16="http://schemas.microsoft.com/office/drawing/2014/main" id="{DF846FA4-0588-4157-B8E8-C0B81B6C659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7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1" name="Freeform 27">
                <a:extLst>
                  <a:ext uri="{FF2B5EF4-FFF2-40B4-BE49-F238E27FC236}">
                    <a16:creationId xmlns:a16="http://schemas.microsoft.com/office/drawing/2014/main" id="{0FDE21E4-72A1-43B5-9220-9CC67A7E973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2" name="Freeform 28">
                <a:extLst>
                  <a:ext uri="{FF2B5EF4-FFF2-40B4-BE49-F238E27FC236}">
                    <a16:creationId xmlns:a16="http://schemas.microsoft.com/office/drawing/2014/main" id="{76FEE5CC-A4DD-4928-B609-926B4CAE7DE8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  <p:grpSp>
          <p:nvGrpSpPr>
            <p:cNvPr id="15" name="Group 29">
              <a:extLst>
                <a:ext uri="{FF2B5EF4-FFF2-40B4-BE49-F238E27FC236}">
                  <a16:creationId xmlns:a16="http://schemas.microsoft.com/office/drawing/2014/main" id="{B2618A51-C100-47C3-8EEB-B7C61FCD23F4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4106450" flipH="1">
              <a:off x="393" y="262"/>
              <a:ext cx="709" cy="892"/>
              <a:chOff x="1727" y="866"/>
              <a:chExt cx="129" cy="157"/>
            </a:xfrm>
          </p:grpSpPr>
          <p:sp>
            <p:nvSpPr>
              <p:cNvPr id="27" name="Freeform 30">
                <a:extLst>
                  <a:ext uri="{FF2B5EF4-FFF2-40B4-BE49-F238E27FC236}">
                    <a16:creationId xmlns:a16="http://schemas.microsoft.com/office/drawing/2014/main" id="{062A4B21-90AB-4FD9-ACAE-322056AF2A5D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31">
                <a:extLst>
                  <a:ext uri="{FF2B5EF4-FFF2-40B4-BE49-F238E27FC236}">
                    <a16:creationId xmlns:a16="http://schemas.microsoft.com/office/drawing/2014/main" id="{EDB5C7AC-667D-49B1-AF00-2317510BD9BF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32">
                <a:extLst>
                  <a:ext uri="{FF2B5EF4-FFF2-40B4-BE49-F238E27FC236}">
                    <a16:creationId xmlns:a16="http://schemas.microsoft.com/office/drawing/2014/main" id="{73A8A709-C64F-4E45-B61B-28BEF25A63B5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  <p:grpSp>
          <p:nvGrpSpPr>
            <p:cNvPr id="16" name="Group 33">
              <a:extLst>
                <a:ext uri="{FF2B5EF4-FFF2-40B4-BE49-F238E27FC236}">
                  <a16:creationId xmlns:a16="http://schemas.microsoft.com/office/drawing/2014/main" id="{12F867DF-5229-43AC-8F7D-9D056BE224F6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10015322" flipH="1">
              <a:off x="4625" y="2382"/>
              <a:ext cx="709" cy="892"/>
              <a:chOff x="1727" y="866"/>
              <a:chExt cx="129" cy="157"/>
            </a:xfrm>
          </p:grpSpPr>
          <p:sp>
            <p:nvSpPr>
              <p:cNvPr id="24" name="Freeform 34">
                <a:extLst>
                  <a:ext uri="{FF2B5EF4-FFF2-40B4-BE49-F238E27FC236}">
                    <a16:creationId xmlns:a16="http://schemas.microsoft.com/office/drawing/2014/main" id="{3AB6C37B-7172-4D6B-9B63-9E9A5C9C39B0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35">
                <a:extLst>
                  <a:ext uri="{FF2B5EF4-FFF2-40B4-BE49-F238E27FC236}">
                    <a16:creationId xmlns:a16="http://schemas.microsoft.com/office/drawing/2014/main" id="{19C5070B-3B1A-449F-B74C-9741FD5F502C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36">
                <a:extLst>
                  <a:ext uri="{FF2B5EF4-FFF2-40B4-BE49-F238E27FC236}">
                    <a16:creationId xmlns:a16="http://schemas.microsoft.com/office/drawing/2014/main" id="{93586E87-F87C-40E9-86B4-DA2E4CF52DAB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  <p:sp>
          <p:nvSpPr>
            <p:cNvPr id="17" name="Freeform 37">
              <a:extLst>
                <a:ext uri="{FF2B5EF4-FFF2-40B4-BE49-F238E27FC236}">
                  <a16:creationId xmlns:a16="http://schemas.microsoft.com/office/drawing/2014/main" id="{F3AB1D36-913D-4524-A3BE-C31FDD8053F6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107"/>
                </a:cxn>
                <a:cxn ang="0">
                  <a:pos x="37" y="262"/>
                </a:cxn>
                <a:cxn ang="0">
                  <a:pos x="83" y="410"/>
                </a:cxn>
                <a:cxn ang="0">
                  <a:pos x="149" y="546"/>
                </a:cxn>
                <a:cxn ang="0">
                  <a:pos x="237" y="666"/>
                </a:cxn>
                <a:cxn ang="0">
                  <a:pos x="338" y="764"/>
                </a:cxn>
                <a:cxn ang="0">
                  <a:pos x="450" y="838"/>
                </a:cxn>
                <a:cxn ang="0">
                  <a:pos x="579" y="879"/>
                </a:cxn>
                <a:cxn ang="0">
                  <a:pos x="714" y="886"/>
                </a:cxn>
                <a:cxn ang="0">
                  <a:pos x="862" y="851"/>
                </a:cxn>
                <a:cxn ang="0">
                  <a:pos x="784" y="856"/>
                </a:cxn>
                <a:cxn ang="0">
                  <a:pos x="700" y="835"/>
                </a:cxn>
                <a:cxn ang="0">
                  <a:pos x="621" y="794"/>
                </a:cxn>
                <a:cxn ang="0">
                  <a:pos x="542" y="728"/>
                </a:cxn>
                <a:cxn ang="0">
                  <a:pos x="466" y="649"/>
                </a:cxn>
                <a:cxn ang="0">
                  <a:pos x="397" y="557"/>
                </a:cxn>
                <a:cxn ang="0">
                  <a:pos x="334" y="454"/>
                </a:cxn>
                <a:cxn ang="0">
                  <a:pos x="279" y="339"/>
                </a:cxn>
                <a:cxn ang="0">
                  <a:pos x="238" y="225"/>
                </a:cxn>
                <a:cxn ang="0">
                  <a:pos x="205" y="105"/>
                </a:cxn>
                <a:cxn ang="0">
                  <a:pos x="184" y="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8" name="Freeform 38">
              <a:extLst>
                <a:ext uri="{FF2B5EF4-FFF2-40B4-BE49-F238E27FC236}">
                  <a16:creationId xmlns:a16="http://schemas.microsoft.com/office/drawing/2014/main" id="{C497FF04-66A1-46F4-BBC0-3B021A10C138}"/>
                </a:ext>
              </a:extLst>
            </p:cNvPr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9" name="Freeform 39">
              <a:extLst>
                <a:ext uri="{FF2B5EF4-FFF2-40B4-BE49-F238E27FC236}">
                  <a16:creationId xmlns:a16="http://schemas.microsoft.com/office/drawing/2014/main" id="{8F831D78-3799-4CBD-8A93-944F0D44EE24}"/>
                </a:ext>
              </a:extLst>
            </p:cNvPr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20" name="Freeform 40">
              <a:extLst>
                <a:ext uri="{FF2B5EF4-FFF2-40B4-BE49-F238E27FC236}">
                  <a16:creationId xmlns:a16="http://schemas.microsoft.com/office/drawing/2014/main" id="{E37D6DF9-693F-4E0A-8912-D5741D520CED}"/>
                </a:ext>
              </a:extLst>
            </p:cNvPr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21" name="Freeform 41">
              <a:extLst>
                <a:ext uri="{FF2B5EF4-FFF2-40B4-BE49-F238E27FC236}">
                  <a16:creationId xmlns:a16="http://schemas.microsoft.com/office/drawing/2014/main" id="{5A2F2E69-44F0-4958-B145-68806F9503A3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/>
              <a:ahLst/>
              <a:cxnLst>
                <a:cxn ang="0">
                  <a:pos x="124" y="0"/>
                </a:cxn>
                <a:cxn ang="0">
                  <a:pos x="113" y="9"/>
                </a:cxn>
                <a:cxn ang="0">
                  <a:pos x="99" y="25"/>
                </a:cxn>
                <a:cxn ang="0">
                  <a:pos x="81" y="41"/>
                </a:cxn>
                <a:cxn ang="0">
                  <a:pos x="63" y="54"/>
                </a:cxn>
                <a:cxn ang="0">
                  <a:pos x="41" y="66"/>
                </a:cxn>
                <a:cxn ang="0">
                  <a:pos x="22" y="74"/>
                </a:cxn>
                <a:cxn ang="0">
                  <a:pos x="0" y="75"/>
                </a:cxn>
                <a:cxn ang="0">
                  <a:pos x="10" y="96"/>
                </a:cxn>
                <a:cxn ang="0">
                  <a:pos x="23" y="113"/>
                </a:cxn>
                <a:cxn ang="0">
                  <a:pos x="41" y="121"/>
                </a:cxn>
                <a:cxn ang="0">
                  <a:pos x="60" y="121"/>
                </a:cxn>
                <a:cxn ang="0">
                  <a:pos x="83" y="111"/>
                </a:cxn>
                <a:cxn ang="0">
                  <a:pos x="101" y="88"/>
                </a:cxn>
                <a:cxn ang="0">
                  <a:pos x="116" y="53"/>
                </a:cxn>
                <a:cxn ang="0">
                  <a:pos x="124" y="0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22" name="Freeform 42">
              <a:extLst>
                <a:ext uri="{FF2B5EF4-FFF2-40B4-BE49-F238E27FC236}">
                  <a16:creationId xmlns:a16="http://schemas.microsoft.com/office/drawing/2014/main" id="{E1AE8615-C500-4E83-B450-A0AC1BEDD964}"/>
                </a:ext>
              </a:extLst>
            </p:cNvPr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6"/>
                </a:cxn>
                <a:cxn ang="0">
                  <a:pos x="16" y="14"/>
                </a:cxn>
                <a:cxn ang="0">
                  <a:pos x="28" y="24"/>
                </a:cxn>
                <a:cxn ang="0">
                  <a:pos x="41" y="37"/>
                </a:cxn>
                <a:cxn ang="0">
                  <a:pos x="58" y="53"/>
                </a:cxn>
                <a:cxn ang="0">
                  <a:pos x="73" y="70"/>
                </a:cxn>
                <a:cxn ang="0">
                  <a:pos x="88" y="90"/>
                </a:cxn>
                <a:cxn ang="0">
                  <a:pos x="100" y="113"/>
                </a:cxn>
                <a:cxn ang="0">
                  <a:pos x="112" y="137"/>
                </a:cxn>
                <a:cxn ang="0">
                  <a:pos x="120" y="165"/>
                </a:cxn>
                <a:cxn ang="0">
                  <a:pos x="124" y="196"/>
                </a:cxn>
                <a:cxn ang="0">
                  <a:pos x="126" y="228"/>
                </a:cxn>
                <a:cxn ang="0">
                  <a:pos x="120" y="264"/>
                </a:cxn>
                <a:cxn ang="0">
                  <a:pos x="109" y="302"/>
                </a:cxn>
                <a:cxn ang="0">
                  <a:pos x="92" y="342"/>
                </a:cxn>
                <a:cxn ang="0">
                  <a:pos x="67" y="386"/>
                </a:cxn>
                <a:cxn ang="0">
                  <a:pos x="39" y="436"/>
                </a:cxn>
                <a:cxn ang="0">
                  <a:pos x="21" y="482"/>
                </a:cxn>
                <a:cxn ang="0">
                  <a:pos x="10" y="525"/>
                </a:cxn>
                <a:cxn ang="0">
                  <a:pos x="6" y="566"/>
                </a:cxn>
                <a:cxn ang="0">
                  <a:pos x="6" y="605"/>
                </a:cxn>
                <a:cxn ang="0">
                  <a:pos x="8" y="641"/>
                </a:cxn>
                <a:cxn ang="0">
                  <a:pos x="12" y="673"/>
                </a:cxn>
                <a:cxn ang="0">
                  <a:pos x="14" y="704"/>
                </a:cxn>
                <a:cxn ang="0">
                  <a:pos x="41" y="688"/>
                </a:cxn>
                <a:cxn ang="0">
                  <a:pos x="39" y="680"/>
                </a:cxn>
                <a:cxn ang="0">
                  <a:pos x="36" y="657"/>
                </a:cxn>
                <a:cxn ang="0">
                  <a:pos x="33" y="622"/>
                </a:cxn>
                <a:cxn ang="0">
                  <a:pos x="35" y="575"/>
                </a:cxn>
                <a:cxn ang="0">
                  <a:pos x="41" y="519"/>
                </a:cxn>
                <a:cxn ang="0">
                  <a:pos x="58" y="455"/>
                </a:cxn>
                <a:cxn ang="0">
                  <a:pos x="86" y="386"/>
                </a:cxn>
                <a:cxn ang="0">
                  <a:pos x="129" y="313"/>
                </a:cxn>
                <a:cxn ang="0">
                  <a:pos x="143" y="279"/>
                </a:cxn>
                <a:cxn ang="0">
                  <a:pos x="149" y="235"/>
                </a:cxn>
                <a:cxn ang="0">
                  <a:pos x="144" y="184"/>
                </a:cxn>
                <a:cxn ang="0">
                  <a:pos x="131" y="134"/>
                </a:cxn>
                <a:cxn ang="0">
                  <a:pos x="109" y="85"/>
                </a:cxn>
                <a:cxn ang="0">
                  <a:pos x="81" y="44"/>
                </a:cxn>
                <a:cxn ang="0">
                  <a:pos x="44" y="14"/>
                </a:cxn>
                <a:cxn ang="0">
                  <a:pos x="0" y="0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23" name="Freeform 43">
              <a:extLst>
                <a:ext uri="{FF2B5EF4-FFF2-40B4-BE49-F238E27FC236}">
                  <a16:creationId xmlns:a16="http://schemas.microsoft.com/office/drawing/2014/main" id="{48AE1CE6-0856-4184-9545-9EAA413E137A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" y="12"/>
                </a:cxn>
                <a:cxn ang="0">
                  <a:pos x="0" y="132"/>
                </a:cxn>
                <a:cxn ang="0">
                  <a:pos x="0" y="0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</p:grpSp>
      <p:sp>
        <p:nvSpPr>
          <p:cNvPr id="84015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</p:spPr>
        <p:txBody>
          <a:bodyPr/>
          <a:lstStyle>
            <a:lvl1pPr>
              <a:defRPr sz="52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84016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6" name="Rectangle 44">
            <a:extLst>
              <a:ext uri="{FF2B5EF4-FFF2-40B4-BE49-F238E27FC236}">
                <a16:creationId xmlns:a16="http://schemas.microsoft.com/office/drawing/2014/main" id="{C9FE1D2A-18F3-47B5-ABEB-0910B92921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7" name="Rectangle 45">
            <a:extLst>
              <a:ext uri="{FF2B5EF4-FFF2-40B4-BE49-F238E27FC236}">
                <a16:creationId xmlns:a16="http://schemas.microsoft.com/office/drawing/2014/main" id="{CEF67213-5D53-4EE6-96B1-F41DDC2C45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8" name="Rectangle 46">
            <a:extLst>
              <a:ext uri="{FF2B5EF4-FFF2-40B4-BE49-F238E27FC236}">
                <a16:creationId xmlns:a16="http://schemas.microsoft.com/office/drawing/2014/main" id="{CC7C3630-6309-4732-96EB-EEF449E324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8FDAC8-D76C-496B-9A9B-F40328548090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12254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Rectangle 47">
            <a:extLst>
              <a:ext uri="{FF2B5EF4-FFF2-40B4-BE49-F238E27FC236}">
                <a16:creationId xmlns:a16="http://schemas.microsoft.com/office/drawing/2014/main" id="{448C8A58-5818-46B6-A247-C1F6E861EC7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00561CB4-655F-4519-BEE4-FBB7428B53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49">
            <a:extLst>
              <a:ext uri="{FF2B5EF4-FFF2-40B4-BE49-F238E27FC236}">
                <a16:creationId xmlns:a16="http://schemas.microsoft.com/office/drawing/2014/main" id="{730AABAE-9551-42AA-B60B-1026923ECC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81EC53-5CEB-411A-A80D-D2C95746A640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06311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Rectangle 47">
            <a:extLst>
              <a:ext uri="{FF2B5EF4-FFF2-40B4-BE49-F238E27FC236}">
                <a16:creationId xmlns:a16="http://schemas.microsoft.com/office/drawing/2014/main" id="{B3D5E4B7-0C5A-4DD7-8471-F9932B4DD76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C85E791E-8ADA-4719-B8ED-E9F330334C8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49">
            <a:extLst>
              <a:ext uri="{FF2B5EF4-FFF2-40B4-BE49-F238E27FC236}">
                <a16:creationId xmlns:a16="http://schemas.microsoft.com/office/drawing/2014/main" id="{4337EA7D-9BED-4B32-8082-2B906431D6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948872-A63A-4862-8CDA-D19D7CE7C812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7029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Rectangle 47">
            <a:extLst>
              <a:ext uri="{FF2B5EF4-FFF2-40B4-BE49-F238E27FC236}">
                <a16:creationId xmlns:a16="http://schemas.microsoft.com/office/drawing/2014/main" id="{9F5DCB4E-FEEF-43FB-932D-2F60461BD9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A35307AC-8688-4534-8215-3DEF3F6644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49">
            <a:extLst>
              <a:ext uri="{FF2B5EF4-FFF2-40B4-BE49-F238E27FC236}">
                <a16:creationId xmlns:a16="http://schemas.microsoft.com/office/drawing/2014/main" id="{481B19A7-85AC-488D-9E88-4091960385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C01815-792C-4C75-9029-4DF7A6660E22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98683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Rectangle 47">
            <a:extLst>
              <a:ext uri="{FF2B5EF4-FFF2-40B4-BE49-F238E27FC236}">
                <a16:creationId xmlns:a16="http://schemas.microsoft.com/office/drawing/2014/main" id="{E9F64356-D78D-4E95-B6AE-287AF50388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E4A728A2-7D51-42DB-AE09-6DAF9CF87C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49">
            <a:extLst>
              <a:ext uri="{FF2B5EF4-FFF2-40B4-BE49-F238E27FC236}">
                <a16:creationId xmlns:a16="http://schemas.microsoft.com/office/drawing/2014/main" id="{2C8A5824-804C-4ADE-8ED9-22F1FD14228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E9BAE3-B02A-46F7-8EFE-5DC6355820B5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41875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47">
            <a:extLst>
              <a:ext uri="{FF2B5EF4-FFF2-40B4-BE49-F238E27FC236}">
                <a16:creationId xmlns:a16="http://schemas.microsoft.com/office/drawing/2014/main" id="{65003198-397A-4306-BC24-4123EAFB3D7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48">
            <a:extLst>
              <a:ext uri="{FF2B5EF4-FFF2-40B4-BE49-F238E27FC236}">
                <a16:creationId xmlns:a16="http://schemas.microsoft.com/office/drawing/2014/main" id="{8BD11027-6AD1-4CE0-8341-386C72CB74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49">
            <a:extLst>
              <a:ext uri="{FF2B5EF4-FFF2-40B4-BE49-F238E27FC236}">
                <a16:creationId xmlns:a16="http://schemas.microsoft.com/office/drawing/2014/main" id="{0EDCEFE1-A1A4-4499-B1ED-9E35F00E941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310FCF-3BDB-4966-88D3-4B448A1EB0C7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91122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Rectangle 47">
            <a:extLst>
              <a:ext uri="{FF2B5EF4-FFF2-40B4-BE49-F238E27FC236}">
                <a16:creationId xmlns:a16="http://schemas.microsoft.com/office/drawing/2014/main" id="{AE350444-6E36-4065-BF23-7B2535BDA60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48">
            <a:extLst>
              <a:ext uri="{FF2B5EF4-FFF2-40B4-BE49-F238E27FC236}">
                <a16:creationId xmlns:a16="http://schemas.microsoft.com/office/drawing/2014/main" id="{B82FFEFF-FC3B-400E-8C3B-67866A35EDA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49">
            <a:extLst>
              <a:ext uri="{FF2B5EF4-FFF2-40B4-BE49-F238E27FC236}">
                <a16:creationId xmlns:a16="http://schemas.microsoft.com/office/drawing/2014/main" id="{72AB8BAF-FEAE-4857-AA1F-716F8A6FD8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2FE966-522E-4794-A8F1-71EE825AFB22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47997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Rectangle 47">
            <a:extLst>
              <a:ext uri="{FF2B5EF4-FFF2-40B4-BE49-F238E27FC236}">
                <a16:creationId xmlns:a16="http://schemas.microsoft.com/office/drawing/2014/main" id="{65B0C15D-597F-4FCC-BFA8-AB191C29F8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48">
            <a:extLst>
              <a:ext uri="{FF2B5EF4-FFF2-40B4-BE49-F238E27FC236}">
                <a16:creationId xmlns:a16="http://schemas.microsoft.com/office/drawing/2014/main" id="{89639202-352E-404A-BBA6-6A4BCB8E5A0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49">
            <a:extLst>
              <a:ext uri="{FF2B5EF4-FFF2-40B4-BE49-F238E27FC236}">
                <a16:creationId xmlns:a16="http://schemas.microsoft.com/office/drawing/2014/main" id="{8F7502E8-40BE-4E49-9737-63FB88CF6D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8353A4-1394-4060-A3EB-04279E10C4E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02197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>
            <a:extLst>
              <a:ext uri="{FF2B5EF4-FFF2-40B4-BE49-F238E27FC236}">
                <a16:creationId xmlns:a16="http://schemas.microsoft.com/office/drawing/2014/main" id="{0BD5F9E8-E5BA-4011-85BB-E2588D9EFF5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48">
            <a:extLst>
              <a:ext uri="{FF2B5EF4-FFF2-40B4-BE49-F238E27FC236}">
                <a16:creationId xmlns:a16="http://schemas.microsoft.com/office/drawing/2014/main" id="{47BC28C1-4C86-4ED1-AB86-ED58963A956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49">
            <a:extLst>
              <a:ext uri="{FF2B5EF4-FFF2-40B4-BE49-F238E27FC236}">
                <a16:creationId xmlns:a16="http://schemas.microsoft.com/office/drawing/2014/main" id="{39872FF2-24C4-47DA-9B85-ADA6795D0B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0C6362-52B6-4D63-B597-B4ABC3EC8B9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99083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7">
            <a:extLst>
              <a:ext uri="{FF2B5EF4-FFF2-40B4-BE49-F238E27FC236}">
                <a16:creationId xmlns:a16="http://schemas.microsoft.com/office/drawing/2014/main" id="{E93B208A-E8AD-4298-B91B-DA87F8D9508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48">
            <a:extLst>
              <a:ext uri="{FF2B5EF4-FFF2-40B4-BE49-F238E27FC236}">
                <a16:creationId xmlns:a16="http://schemas.microsoft.com/office/drawing/2014/main" id="{5C162C41-07A8-4DB4-801E-36C2F85864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49">
            <a:extLst>
              <a:ext uri="{FF2B5EF4-FFF2-40B4-BE49-F238E27FC236}">
                <a16:creationId xmlns:a16="http://schemas.microsoft.com/office/drawing/2014/main" id="{8B00F5FC-DE66-430B-825D-A15F21DB7A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BB017B-B8E5-4C29-8931-A009F2DB9227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24578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7">
            <a:extLst>
              <a:ext uri="{FF2B5EF4-FFF2-40B4-BE49-F238E27FC236}">
                <a16:creationId xmlns:a16="http://schemas.microsoft.com/office/drawing/2014/main" id="{3EEE5FD6-20D1-43BE-A78F-13226A50BCA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48">
            <a:extLst>
              <a:ext uri="{FF2B5EF4-FFF2-40B4-BE49-F238E27FC236}">
                <a16:creationId xmlns:a16="http://schemas.microsoft.com/office/drawing/2014/main" id="{BF3C5550-D5DD-4927-8C4C-9D97F35D090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49">
            <a:extLst>
              <a:ext uri="{FF2B5EF4-FFF2-40B4-BE49-F238E27FC236}">
                <a16:creationId xmlns:a16="http://schemas.microsoft.com/office/drawing/2014/main" id="{C9C31009-4D10-4A08-930D-690155A9ADE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2C2FE8-CB2F-4960-AEDA-4CCC3035A2B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96168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A23CAE41-E94F-412D-B7D0-0B0F781D35AE}"/>
              </a:ext>
            </a:extLst>
          </p:cNvPr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82947" name="Freeform 3">
              <a:extLst>
                <a:ext uri="{FF2B5EF4-FFF2-40B4-BE49-F238E27FC236}">
                  <a16:creationId xmlns:a16="http://schemas.microsoft.com/office/drawing/2014/main" id="{6A80C859-4CCD-4F20-92DC-60BD8DFCEDC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/>
              <a:ahLst/>
              <a:cxnLst>
                <a:cxn ang="0">
                  <a:pos x="5" y="32"/>
                </a:cxn>
                <a:cxn ang="0">
                  <a:pos x="189" y="26"/>
                </a:cxn>
                <a:cxn ang="0">
                  <a:pos x="309" y="66"/>
                </a:cxn>
                <a:cxn ang="0">
                  <a:pos x="357" y="98"/>
                </a:cxn>
                <a:cxn ang="0">
                  <a:pos x="413" y="162"/>
                </a:cxn>
                <a:cxn ang="0">
                  <a:pos x="437" y="250"/>
                </a:cxn>
                <a:cxn ang="0">
                  <a:pos x="397" y="530"/>
                </a:cxn>
                <a:cxn ang="0">
                  <a:pos x="341" y="634"/>
                </a:cxn>
                <a:cxn ang="0">
                  <a:pos x="173" y="714"/>
                </a:cxn>
                <a:cxn ang="0">
                  <a:pos x="77" y="730"/>
                </a:cxn>
                <a:cxn ang="0">
                  <a:pos x="69" y="802"/>
                </a:cxn>
                <a:cxn ang="0">
                  <a:pos x="7" y="788"/>
                </a:cxn>
                <a:cxn ang="0">
                  <a:pos x="5" y="751"/>
                </a:cxn>
                <a:cxn ang="0">
                  <a:pos x="37" y="722"/>
                </a:cxn>
                <a:cxn ang="0">
                  <a:pos x="5" y="670"/>
                </a:cxn>
                <a:cxn ang="0">
                  <a:pos x="5" y="32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1033" name="Group 4">
              <a:extLst>
                <a:ext uri="{FF2B5EF4-FFF2-40B4-BE49-F238E27FC236}">
                  <a16:creationId xmlns:a16="http://schemas.microsoft.com/office/drawing/2014/main" id="{625E8611-2741-4D4D-97DF-C7245A0D21FB}"/>
                </a:ext>
              </a:extLst>
            </p:cNvPr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82949" name="Freeform 5">
                <a:extLst>
                  <a:ext uri="{FF2B5EF4-FFF2-40B4-BE49-F238E27FC236}">
                    <a16:creationId xmlns:a16="http://schemas.microsoft.com/office/drawing/2014/main" id="{16C7FEA0-B86B-4D3A-A9E6-37BCEFE1AC6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2950" name="Freeform 6">
                <a:extLst>
                  <a:ext uri="{FF2B5EF4-FFF2-40B4-BE49-F238E27FC236}">
                    <a16:creationId xmlns:a16="http://schemas.microsoft.com/office/drawing/2014/main" id="{8CEAC96B-7C72-4594-BA8B-8F99F1B7A626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2951" name="Freeform 7">
                <a:extLst>
                  <a:ext uri="{FF2B5EF4-FFF2-40B4-BE49-F238E27FC236}">
                    <a16:creationId xmlns:a16="http://schemas.microsoft.com/office/drawing/2014/main" id="{A015CF0A-7B46-45EC-878E-E7256FA6E5F8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  <p:sp>
          <p:nvSpPr>
            <p:cNvPr id="82952" name="Freeform 8">
              <a:extLst>
                <a:ext uri="{FF2B5EF4-FFF2-40B4-BE49-F238E27FC236}">
                  <a16:creationId xmlns:a16="http://schemas.microsoft.com/office/drawing/2014/main" id="{8D39D746-DCE2-404E-A314-05B41F1E00B3}"/>
                </a:ext>
              </a:extLst>
            </p:cNvPr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/>
              <a:ahLst/>
              <a:cxnLst>
                <a:cxn ang="0">
                  <a:pos x="14" y="416"/>
                </a:cxn>
                <a:cxn ang="0">
                  <a:pos x="14" y="272"/>
                </a:cxn>
                <a:cxn ang="0">
                  <a:pos x="102" y="144"/>
                </a:cxn>
                <a:cxn ang="0">
                  <a:pos x="150" y="96"/>
                </a:cxn>
                <a:cxn ang="0">
                  <a:pos x="198" y="64"/>
                </a:cxn>
                <a:cxn ang="0">
                  <a:pos x="350" y="0"/>
                </a:cxn>
                <a:cxn ang="0">
                  <a:pos x="534" y="8"/>
                </a:cxn>
                <a:cxn ang="0">
                  <a:pos x="662" y="96"/>
                </a:cxn>
                <a:cxn ang="0">
                  <a:pos x="710" y="200"/>
                </a:cxn>
                <a:cxn ang="0">
                  <a:pos x="702" y="400"/>
                </a:cxn>
                <a:cxn ang="0">
                  <a:pos x="678" y="448"/>
                </a:cxn>
                <a:cxn ang="0">
                  <a:pos x="550" y="632"/>
                </a:cxn>
                <a:cxn ang="0">
                  <a:pos x="518" y="656"/>
                </a:cxn>
                <a:cxn ang="0">
                  <a:pos x="470" y="664"/>
                </a:cxn>
                <a:cxn ang="0">
                  <a:pos x="518" y="680"/>
                </a:cxn>
                <a:cxn ang="0">
                  <a:pos x="566" y="696"/>
                </a:cxn>
                <a:cxn ang="0">
                  <a:pos x="574" y="720"/>
                </a:cxn>
                <a:cxn ang="0">
                  <a:pos x="526" y="736"/>
                </a:cxn>
                <a:cxn ang="0">
                  <a:pos x="502" y="752"/>
                </a:cxn>
                <a:cxn ang="0">
                  <a:pos x="454" y="768"/>
                </a:cxn>
                <a:cxn ang="0">
                  <a:pos x="438" y="712"/>
                </a:cxn>
                <a:cxn ang="0">
                  <a:pos x="246" y="688"/>
                </a:cxn>
                <a:cxn ang="0">
                  <a:pos x="134" y="648"/>
                </a:cxn>
                <a:cxn ang="0">
                  <a:pos x="110" y="624"/>
                </a:cxn>
                <a:cxn ang="0">
                  <a:pos x="78" y="576"/>
                </a:cxn>
                <a:cxn ang="0">
                  <a:pos x="54" y="464"/>
                </a:cxn>
                <a:cxn ang="0">
                  <a:pos x="30" y="408"/>
                </a:cxn>
                <a:cxn ang="0">
                  <a:pos x="22" y="384"/>
                </a:cxn>
                <a:cxn ang="0">
                  <a:pos x="14" y="416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1035" name="Group 9">
              <a:extLst>
                <a:ext uri="{FF2B5EF4-FFF2-40B4-BE49-F238E27FC236}">
                  <a16:creationId xmlns:a16="http://schemas.microsoft.com/office/drawing/2014/main" id="{670ADE9D-1353-4898-88FF-03DC2E06DD4D}"/>
                </a:ext>
              </a:extLst>
            </p:cNvPr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82954" name="Freeform 10">
                <a:extLst>
                  <a:ext uri="{FF2B5EF4-FFF2-40B4-BE49-F238E27FC236}">
                    <a16:creationId xmlns:a16="http://schemas.microsoft.com/office/drawing/2014/main" id="{21677D83-D49B-4421-9B93-CB045F9454DE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/>
                <a:ahLst/>
                <a:cxnLst>
                  <a:cxn ang="0">
                    <a:pos x="46" y="210"/>
                  </a:cxn>
                  <a:cxn ang="0">
                    <a:pos x="37" y="198"/>
                  </a:cxn>
                  <a:cxn ang="0">
                    <a:pos x="26" y="181"/>
                  </a:cxn>
                  <a:cxn ang="0">
                    <a:pos x="15" y="159"/>
                  </a:cxn>
                  <a:cxn ang="0">
                    <a:pos x="5" y="135"/>
                  </a:cxn>
                  <a:cxn ang="0">
                    <a:pos x="0" y="109"/>
                  </a:cxn>
                  <a:cxn ang="0">
                    <a:pos x="1" y="82"/>
                  </a:cxn>
                  <a:cxn ang="0">
                    <a:pos x="9" y="57"/>
                  </a:cxn>
                  <a:cxn ang="0">
                    <a:pos x="27" y="35"/>
                  </a:cxn>
                  <a:cxn ang="0">
                    <a:pos x="45" y="22"/>
                  </a:cxn>
                  <a:cxn ang="0">
                    <a:pos x="60" y="12"/>
                  </a:cxn>
                  <a:cxn ang="0">
                    <a:pos x="72" y="7"/>
                  </a:cxn>
                  <a:cxn ang="0">
                    <a:pos x="81" y="5"/>
                  </a:cxn>
                  <a:cxn ang="0">
                    <a:pos x="88" y="5"/>
                  </a:cxn>
                  <a:cxn ang="0">
                    <a:pos x="104" y="0"/>
                  </a:cxn>
                  <a:cxn ang="0">
                    <a:pos x="148" y="8"/>
                  </a:cxn>
                  <a:cxn ang="0">
                    <a:pos x="160" y="12"/>
                  </a:cxn>
                  <a:cxn ang="0">
                    <a:pos x="172" y="15"/>
                  </a:cxn>
                  <a:cxn ang="0">
                    <a:pos x="182" y="19"/>
                  </a:cxn>
                  <a:cxn ang="0">
                    <a:pos x="190" y="23"/>
                  </a:cxn>
                  <a:cxn ang="0">
                    <a:pos x="198" y="27"/>
                  </a:cxn>
                  <a:cxn ang="0">
                    <a:pos x="205" y="32"/>
                  </a:cxn>
                  <a:cxn ang="0">
                    <a:pos x="211" y="38"/>
                  </a:cxn>
                  <a:cxn ang="0">
                    <a:pos x="217" y="45"/>
                  </a:cxn>
                  <a:cxn ang="0">
                    <a:pos x="205" y="40"/>
                  </a:cxn>
                  <a:cxn ang="0">
                    <a:pos x="194" y="36"/>
                  </a:cxn>
                  <a:cxn ang="0">
                    <a:pos x="183" y="33"/>
                  </a:cxn>
                  <a:cxn ang="0">
                    <a:pos x="172" y="30"/>
                  </a:cxn>
                  <a:cxn ang="0">
                    <a:pos x="163" y="27"/>
                  </a:cxn>
                  <a:cxn ang="0">
                    <a:pos x="153" y="26"/>
                  </a:cxn>
                  <a:cxn ang="0">
                    <a:pos x="143" y="24"/>
                  </a:cxn>
                  <a:cxn ang="0">
                    <a:pos x="134" y="24"/>
                  </a:cxn>
                  <a:cxn ang="0">
                    <a:pos x="125" y="24"/>
                  </a:cxn>
                  <a:cxn ang="0">
                    <a:pos x="116" y="25"/>
                  </a:cxn>
                  <a:cxn ang="0">
                    <a:pos x="107" y="27"/>
                  </a:cxn>
                  <a:cxn ang="0">
                    <a:pos x="99" y="29"/>
                  </a:cxn>
                  <a:cxn ang="0">
                    <a:pos x="91" y="33"/>
                  </a:cxn>
                  <a:cxn ang="0">
                    <a:pos x="82" y="36"/>
                  </a:cxn>
                  <a:cxn ang="0">
                    <a:pos x="74" y="41"/>
                  </a:cxn>
                  <a:cxn ang="0">
                    <a:pos x="66" y="46"/>
                  </a:cxn>
                  <a:cxn ang="0">
                    <a:pos x="52" y="61"/>
                  </a:cxn>
                  <a:cxn ang="0">
                    <a:pos x="42" y="80"/>
                  </a:cxn>
                  <a:cxn ang="0">
                    <a:pos x="37" y="103"/>
                  </a:cxn>
                  <a:cxn ang="0">
                    <a:pos x="35" y="126"/>
                  </a:cxn>
                  <a:cxn ang="0">
                    <a:pos x="35" y="151"/>
                  </a:cxn>
                  <a:cxn ang="0">
                    <a:pos x="38" y="174"/>
                  </a:cxn>
                  <a:cxn ang="0">
                    <a:pos x="41" y="194"/>
                  </a:cxn>
                  <a:cxn ang="0">
                    <a:pos x="46" y="210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2955" name="Freeform 11">
                <a:extLst>
                  <a:ext uri="{FF2B5EF4-FFF2-40B4-BE49-F238E27FC236}">
                    <a16:creationId xmlns:a16="http://schemas.microsoft.com/office/drawing/2014/main" id="{A4F6DB31-86FA-4B12-98C3-74E0AB91577E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112" y="2"/>
                  </a:cxn>
                  <a:cxn ang="0">
                    <a:pos x="118" y="8"/>
                  </a:cxn>
                  <a:cxn ang="0">
                    <a:pos x="127" y="18"/>
                  </a:cxn>
                  <a:cxn ang="0">
                    <a:pos x="137" y="33"/>
                  </a:cxn>
                  <a:cxn ang="0">
                    <a:pos x="145" y="52"/>
                  </a:cxn>
                  <a:cxn ang="0">
                    <a:pos x="150" y="76"/>
                  </a:cxn>
                  <a:cxn ang="0">
                    <a:pos x="150" y="105"/>
                  </a:cxn>
                  <a:cxn ang="0">
                    <a:pos x="144" y="139"/>
                  </a:cxn>
                  <a:cxn ang="0">
                    <a:pos x="140" y="149"/>
                  </a:cxn>
                  <a:cxn ang="0">
                    <a:pos x="136" y="157"/>
                  </a:cxn>
                  <a:cxn ang="0">
                    <a:pos x="131" y="165"/>
                  </a:cxn>
                  <a:cxn ang="0">
                    <a:pos x="125" y="173"/>
                  </a:cxn>
                  <a:cxn ang="0">
                    <a:pos x="117" y="180"/>
                  </a:cxn>
                  <a:cxn ang="0">
                    <a:pos x="110" y="185"/>
                  </a:cxn>
                  <a:cxn ang="0">
                    <a:pos x="102" y="191"/>
                  </a:cxn>
                  <a:cxn ang="0">
                    <a:pos x="92" y="195"/>
                  </a:cxn>
                  <a:cxn ang="0">
                    <a:pos x="82" y="197"/>
                  </a:cxn>
                  <a:cxn ang="0">
                    <a:pos x="72" y="200"/>
                  </a:cxn>
                  <a:cxn ang="0">
                    <a:pos x="61" y="201"/>
                  </a:cxn>
                  <a:cxn ang="0">
                    <a:pos x="49" y="201"/>
                  </a:cxn>
                  <a:cxn ang="0">
                    <a:pos x="37" y="200"/>
                  </a:cxn>
                  <a:cxn ang="0">
                    <a:pos x="25" y="197"/>
                  </a:cxn>
                  <a:cxn ang="0">
                    <a:pos x="12" y="193"/>
                  </a:cxn>
                  <a:cxn ang="0">
                    <a:pos x="0" y="188"/>
                  </a:cxn>
                  <a:cxn ang="0">
                    <a:pos x="11" y="195"/>
                  </a:cxn>
                  <a:cxn ang="0">
                    <a:pos x="22" y="200"/>
                  </a:cxn>
                  <a:cxn ang="0">
                    <a:pos x="33" y="205"/>
                  </a:cxn>
                  <a:cxn ang="0">
                    <a:pos x="43" y="208"/>
                  </a:cxn>
                  <a:cxn ang="0">
                    <a:pos x="53" y="211"/>
                  </a:cxn>
                  <a:cxn ang="0">
                    <a:pos x="63" y="212"/>
                  </a:cxn>
                  <a:cxn ang="0">
                    <a:pos x="73" y="213"/>
                  </a:cxn>
                  <a:cxn ang="0">
                    <a:pos x="83" y="213"/>
                  </a:cxn>
                  <a:cxn ang="0">
                    <a:pos x="91" y="212"/>
                  </a:cxn>
                  <a:cxn ang="0">
                    <a:pos x="100" y="210"/>
                  </a:cxn>
                  <a:cxn ang="0">
                    <a:pos x="108" y="208"/>
                  </a:cxn>
                  <a:cxn ang="0">
                    <a:pos x="116" y="206"/>
                  </a:cxn>
                  <a:cxn ang="0">
                    <a:pos x="123" y="203"/>
                  </a:cxn>
                  <a:cxn ang="0">
                    <a:pos x="130" y="199"/>
                  </a:cxn>
                  <a:cxn ang="0">
                    <a:pos x="136" y="195"/>
                  </a:cxn>
                  <a:cxn ang="0">
                    <a:pos x="142" y="191"/>
                  </a:cxn>
                  <a:cxn ang="0">
                    <a:pos x="158" y="176"/>
                  </a:cxn>
                  <a:cxn ang="0">
                    <a:pos x="169" y="161"/>
                  </a:cxn>
                  <a:cxn ang="0">
                    <a:pos x="176" y="144"/>
                  </a:cxn>
                  <a:cxn ang="0">
                    <a:pos x="179" y="128"/>
                  </a:cxn>
                  <a:cxn ang="0">
                    <a:pos x="181" y="111"/>
                  </a:cxn>
                  <a:cxn ang="0">
                    <a:pos x="181" y="95"/>
                  </a:cxn>
                  <a:cxn ang="0">
                    <a:pos x="182" y="79"/>
                  </a:cxn>
                  <a:cxn ang="0">
                    <a:pos x="173" y="46"/>
                  </a:cxn>
                  <a:cxn ang="0">
                    <a:pos x="156" y="21"/>
                  </a:cxn>
                  <a:cxn ang="0">
                    <a:pos x="151" y="18"/>
                  </a:cxn>
                  <a:cxn ang="0">
                    <a:pos x="147" y="15"/>
                  </a:cxn>
                  <a:cxn ang="0">
                    <a:pos x="142" y="13"/>
                  </a:cxn>
                  <a:cxn ang="0">
                    <a:pos x="138" y="11"/>
                  </a:cxn>
                  <a:cxn ang="0">
                    <a:pos x="132" y="9"/>
                  </a:cxn>
                  <a:cxn ang="0">
                    <a:pos x="126" y="6"/>
                  </a:cxn>
                  <a:cxn ang="0">
                    <a:pos x="119" y="3"/>
                  </a:cxn>
                  <a:cxn ang="0">
                    <a:pos x="109" y="0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2956" name="Freeform 12">
                <a:extLst>
                  <a:ext uri="{FF2B5EF4-FFF2-40B4-BE49-F238E27FC236}">
                    <a16:creationId xmlns:a16="http://schemas.microsoft.com/office/drawing/2014/main" id="{36AD062E-A1A1-4901-B344-2F5C5AA97936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/>
                <a:ahLst/>
                <a:cxnLst>
                  <a:cxn ang="0">
                    <a:pos x="94" y="0"/>
                  </a:cxn>
                  <a:cxn ang="0">
                    <a:pos x="105" y="9"/>
                  </a:cxn>
                  <a:cxn ang="0">
                    <a:pos x="115" y="27"/>
                  </a:cxn>
                  <a:cxn ang="0">
                    <a:pos x="123" y="50"/>
                  </a:cxn>
                  <a:cxn ang="0">
                    <a:pos x="128" y="78"/>
                  </a:cxn>
                  <a:cxn ang="0">
                    <a:pos x="127" y="111"/>
                  </a:cxn>
                  <a:cxn ang="0">
                    <a:pos x="116" y="145"/>
                  </a:cxn>
                  <a:cxn ang="0">
                    <a:pos x="94" y="181"/>
                  </a:cxn>
                  <a:cxn ang="0">
                    <a:pos x="60" y="217"/>
                  </a:cxn>
                  <a:cxn ang="0">
                    <a:pos x="49" y="213"/>
                  </a:cxn>
                  <a:cxn ang="0">
                    <a:pos x="38" y="210"/>
                  </a:cxn>
                  <a:cxn ang="0">
                    <a:pos x="26" y="205"/>
                  </a:cxn>
                  <a:cxn ang="0">
                    <a:pos x="16" y="201"/>
                  </a:cxn>
                  <a:cxn ang="0">
                    <a:pos x="8" y="196"/>
                  </a:cxn>
                  <a:cxn ang="0">
                    <a:pos x="2" y="190"/>
                  </a:cxn>
                  <a:cxn ang="0">
                    <a:pos x="0" y="183"/>
                  </a:cxn>
                  <a:cxn ang="0">
                    <a:pos x="1" y="178"/>
                  </a:cxn>
                  <a:cxn ang="0">
                    <a:pos x="13" y="171"/>
                  </a:cxn>
                  <a:cxn ang="0">
                    <a:pos x="29" y="161"/>
                  </a:cxn>
                  <a:cxn ang="0">
                    <a:pos x="46" y="150"/>
                  </a:cxn>
                  <a:cxn ang="0">
                    <a:pos x="63" y="134"/>
                  </a:cxn>
                  <a:cxn ang="0">
                    <a:pos x="79" y="112"/>
                  </a:cxn>
                  <a:cxn ang="0">
                    <a:pos x="91" y="83"/>
                  </a:cxn>
                  <a:cxn ang="0">
                    <a:pos x="97" y="46"/>
                  </a:cxn>
                  <a:cxn ang="0">
                    <a:pos x="94" y="0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2957" name="Freeform 13">
                <a:extLst>
                  <a:ext uri="{FF2B5EF4-FFF2-40B4-BE49-F238E27FC236}">
                    <a16:creationId xmlns:a16="http://schemas.microsoft.com/office/drawing/2014/main" id="{5A50E64E-569E-444C-9D58-B1C8E18365B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/>
                <a:ahLst/>
                <a:cxnLst>
                  <a:cxn ang="0">
                    <a:pos x="75" y="0"/>
                  </a:cxn>
                  <a:cxn ang="0">
                    <a:pos x="0" y="25"/>
                  </a:cxn>
                  <a:cxn ang="0">
                    <a:pos x="3" y="26"/>
                  </a:cxn>
                  <a:cxn ang="0">
                    <a:pos x="14" y="29"/>
                  </a:cxn>
                  <a:cxn ang="0">
                    <a:pos x="29" y="36"/>
                  </a:cxn>
                  <a:cxn ang="0">
                    <a:pos x="46" y="47"/>
                  </a:cxn>
                  <a:cxn ang="0">
                    <a:pos x="66" y="62"/>
                  </a:cxn>
                  <a:cxn ang="0">
                    <a:pos x="84" y="80"/>
                  </a:cxn>
                  <a:cxn ang="0">
                    <a:pos x="102" y="103"/>
                  </a:cxn>
                  <a:cxn ang="0">
                    <a:pos x="116" y="132"/>
                  </a:cxn>
                  <a:cxn ang="0">
                    <a:pos x="117" y="120"/>
                  </a:cxn>
                  <a:cxn ang="0">
                    <a:pos x="115" y="107"/>
                  </a:cxn>
                  <a:cxn ang="0">
                    <a:pos x="108" y="90"/>
                  </a:cxn>
                  <a:cxn ang="0">
                    <a:pos x="99" y="74"/>
                  </a:cxn>
                  <a:cxn ang="0">
                    <a:pos x="89" y="58"/>
                  </a:cxn>
                  <a:cxn ang="0">
                    <a:pos x="78" y="45"/>
                  </a:cxn>
                  <a:cxn ang="0">
                    <a:pos x="67" y="36"/>
                  </a:cxn>
                  <a:cxn ang="0">
                    <a:pos x="58" y="32"/>
                  </a:cxn>
                  <a:cxn ang="0">
                    <a:pos x="69" y="29"/>
                  </a:cxn>
                  <a:cxn ang="0">
                    <a:pos x="79" y="28"/>
                  </a:cxn>
                  <a:cxn ang="0">
                    <a:pos x="89" y="26"/>
                  </a:cxn>
                  <a:cxn ang="0">
                    <a:pos x="98" y="25"/>
                  </a:cxn>
                  <a:cxn ang="0">
                    <a:pos x="105" y="24"/>
                  </a:cxn>
                  <a:cxn ang="0">
                    <a:pos x="109" y="22"/>
                  </a:cxn>
                  <a:cxn ang="0">
                    <a:pos x="113" y="21"/>
                  </a:cxn>
                  <a:cxn ang="0">
                    <a:pos x="114" y="21"/>
                  </a:cxn>
                  <a:cxn ang="0">
                    <a:pos x="75" y="0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2958" name="Freeform 14">
                <a:extLst>
                  <a:ext uri="{FF2B5EF4-FFF2-40B4-BE49-F238E27FC236}">
                    <a16:creationId xmlns:a16="http://schemas.microsoft.com/office/drawing/2014/main" id="{B6934C8E-6D0A-4509-AAEC-81D96BC554FF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289" y="3134"/>
                <a:ext cx="21" cy="55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23" y="0"/>
                  </a:cxn>
                  <a:cxn ang="0">
                    <a:pos x="16" y="4"/>
                  </a:cxn>
                  <a:cxn ang="0">
                    <a:pos x="9" y="9"/>
                  </a:cxn>
                  <a:cxn ang="0">
                    <a:pos x="4" y="19"/>
                  </a:cxn>
                  <a:cxn ang="0">
                    <a:pos x="1" y="30"/>
                  </a:cxn>
                  <a:cxn ang="0">
                    <a:pos x="0" y="44"/>
                  </a:cxn>
                  <a:cxn ang="0">
                    <a:pos x="3" y="60"/>
                  </a:cxn>
                  <a:cxn ang="0">
                    <a:pos x="11" y="77"/>
                  </a:cxn>
                  <a:cxn ang="0">
                    <a:pos x="15" y="53"/>
                  </a:cxn>
                  <a:cxn ang="0">
                    <a:pos x="19" y="37"/>
                  </a:cxn>
                  <a:cxn ang="0">
                    <a:pos x="23" y="22"/>
                  </a:cxn>
                  <a:cxn ang="0">
                    <a:pos x="29" y="0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1067" name="Group 15">
                <a:extLst>
                  <a:ext uri="{FF2B5EF4-FFF2-40B4-BE49-F238E27FC236}">
                    <a16:creationId xmlns:a16="http://schemas.microsoft.com/office/drawing/2014/main" id="{43FCDC4F-2C28-40FB-899E-B6E84B25240A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82960" name="Freeform 16">
                  <a:extLst>
                    <a:ext uri="{FF2B5EF4-FFF2-40B4-BE49-F238E27FC236}">
                      <a16:creationId xmlns:a16="http://schemas.microsoft.com/office/drawing/2014/main" id="{13EFCE37-C5F9-4871-BABA-300D2D563761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/>
                  <a:ahLst/>
                  <a:cxnLst>
                    <a:cxn ang="0">
                      <a:pos x="12" y="44"/>
                    </a:cxn>
                    <a:cxn ang="0">
                      <a:pos x="6" y="72"/>
                    </a:cxn>
                    <a:cxn ang="0">
                      <a:pos x="3" y="99"/>
                    </a:cxn>
                    <a:cxn ang="0">
                      <a:pos x="0" y="125"/>
                    </a:cxn>
                    <a:cxn ang="0">
                      <a:pos x="0" y="151"/>
                    </a:cxn>
                    <a:cxn ang="0">
                      <a:pos x="3" y="180"/>
                    </a:cxn>
                    <a:cxn ang="0">
                      <a:pos x="7" y="211"/>
                    </a:cxn>
                    <a:cxn ang="0">
                      <a:pos x="16" y="247"/>
                    </a:cxn>
                    <a:cxn ang="0">
                      <a:pos x="29" y="287"/>
                    </a:cxn>
                    <a:cxn ang="0">
                      <a:pos x="43" y="325"/>
                    </a:cxn>
                    <a:cxn ang="0">
                      <a:pos x="61" y="364"/>
                    </a:cxn>
                    <a:cxn ang="0">
                      <a:pos x="83" y="406"/>
                    </a:cxn>
                    <a:cxn ang="0">
                      <a:pos x="106" y="446"/>
                    </a:cxn>
                    <a:cxn ang="0">
                      <a:pos x="132" y="483"/>
                    </a:cxn>
                    <a:cxn ang="0">
                      <a:pos x="157" y="516"/>
                    </a:cxn>
                    <a:cxn ang="0">
                      <a:pos x="182" y="544"/>
                    </a:cxn>
                    <a:cxn ang="0">
                      <a:pos x="207" y="564"/>
                    </a:cxn>
                    <a:cxn ang="0">
                      <a:pos x="160" y="501"/>
                    </a:cxn>
                    <a:cxn ang="0">
                      <a:pos x="127" y="448"/>
                    </a:cxn>
                    <a:cxn ang="0">
                      <a:pos x="103" y="405"/>
                    </a:cxn>
                    <a:cxn ang="0">
                      <a:pos x="87" y="368"/>
                    </a:cxn>
                    <a:cxn ang="0">
                      <a:pos x="75" y="337"/>
                    </a:cxn>
                    <a:cxn ang="0">
                      <a:pos x="68" y="309"/>
                    </a:cxn>
                    <a:cxn ang="0">
                      <a:pos x="63" y="285"/>
                    </a:cxn>
                    <a:cxn ang="0">
                      <a:pos x="56" y="261"/>
                    </a:cxn>
                    <a:cxn ang="0">
                      <a:pos x="44" y="205"/>
                    </a:cxn>
                    <a:cxn ang="0">
                      <a:pos x="41" y="140"/>
                    </a:cxn>
                    <a:cxn ang="0">
                      <a:pos x="43" y="68"/>
                    </a:cxn>
                    <a:cxn ang="0">
                      <a:pos x="50" y="0"/>
                    </a:cxn>
                    <a:cxn ang="0">
                      <a:pos x="12" y="44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82961" name="Freeform 17">
                  <a:extLst>
                    <a:ext uri="{FF2B5EF4-FFF2-40B4-BE49-F238E27FC236}">
                      <a16:creationId xmlns:a16="http://schemas.microsoft.com/office/drawing/2014/main" id="{43E87CF4-8D28-4809-A460-BC4D1A055657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14" y="55"/>
                    </a:cxn>
                    <a:cxn ang="0">
                      <a:pos x="22" y="101"/>
                    </a:cxn>
                    <a:cxn ang="0">
                      <a:pos x="24" y="159"/>
                    </a:cxn>
                    <a:cxn ang="0">
                      <a:pos x="19" y="232"/>
                    </a:cxn>
                    <a:cxn ang="0">
                      <a:pos x="45" y="217"/>
                    </a:cxn>
                    <a:cxn ang="0">
                      <a:pos x="47" y="178"/>
                    </a:cxn>
                    <a:cxn ang="0">
                      <a:pos x="47" y="140"/>
                    </a:cxn>
                    <a:cxn ang="0">
                      <a:pos x="45" y="103"/>
                    </a:cxn>
                    <a:cxn ang="0">
                      <a:pos x="41" y="71"/>
                    </a:cxn>
                    <a:cxn ang="0">
                      <a:pos x="36" y="52"/>
                    </a:cxn>
                    <a:cxn ang="0">
                      <a:pos x="29" y="34"/>
                    </a:cxn>
                    <a:cxn ang="0">
                      <a:pos x="22" y="17"/>
                    </a:cxn>
                    <a:cxn ang="0">
                      <a:pos x="13" y="0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82962" name="Freeform 18">
                  <a:extLst>
                    <a:ext uri="{FF2B5EF4-FFF2-40B4-BE49-F238E27FC236}">
                      <a16:creationId xmlns:a16="http://schemas.microsoft.com/office/drawing/2014/main" id="{B15A00C2-831A-4B55-A31A-4D2067A902D6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 rot="4200091">
                  <a:off x="197" y="1721"/>
                  <a:ext cx="60" cy="27"/>
                </a:xfrm>
                <a:custGeom>
                  <a:avLst/>
                  <a:gdLst/>
                  <a:ahLst/>
                  <a:cxnLst>
                    <a:cxn ang="0">
                      <a:pos x="87" y="22"/>
                    </a:cxn>
                    <a:cxn ang="0">
                      <a:pos x="77" y="17"/>
                    </a:cxn>
                    <a:cxn ang="0">
                      <a:pos x="68" y="12"/>
                    </a:cxn>
                    <a:cxn ang="0">
                      <a:pos x="58" y="7"/>
                    </a:cxn>
                    <a:cxn ang="0">
                      <a:pos x="47" y="5"/>
                    </a:cxn>
                    <a:cxn ang="0">
                      <a:pos x="37" y="3"/>
                    </a:cxn>
                    <a:cxn ang="0">
                      <a:pos x="26" y="2"/>
                    </a:cxn>
                    <a:cxn ang="0">
                      <a:pos x="13" y="0"/>
                    </a:cxn>
                    <a:cxn ang="0">
                      <a:pos x="0" y="2"/>
                    </a:cxn>
                    <a:cxn ang="0">
                      <a:pos x="6" y="6"/>
                    </a:cxn>
                    <a:cxn ang="0">
                      <a:pos x="14" y="10"/>
                    </a:cxn>
                    <a:cxn ang="0">
                      <a:pos x="22" y="14"/>
                    </a:cxn>
                    <a:cxn ang="0">
                      <a:pos x="33" y="18"/>
                    </a:cxn>
                    <a:cxn ang="0">
                      <a:pos x="42" y="22"/>
                    </a:cxn>
                    <a:cxn ang="0">
                      <a:pos x="52" y="27"/>
                    </a:cxn>
                    <a:cxn ang="0">
                      <a:pos x="64" y="33"/>
                    </a:cxn>
                    <a:cxn ang="0">
                      <a:pos x="74" y="40"/>
                    </a:cxn>
                    <a:cxn ang="0">
                      <a:pos x="87" y="22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</p:grpSp>
        <p:grpSp>
          <p:nvGrpSpPr>
            <p:cNvPr id="1036" name="Group 19">
              <a:extLst>
                <a:ext uri="{FF2B5EF4-FFF2-40B4-BE49-F238E27FC236}">
                  <a16:creationId xmlns:a16="http://schemas.microsoft.com/office/drawing/2014/main" id="{37878FAF-E889-400A-A4D8-ED4071D207C9}"/>
                </a:ext>
              </a:extLst>
            </p:cNvPr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82964" name="Freeform 20">
                <a:extLst>
                  <a:ext uri="{FF2B5EF4-FFF2-40B4-BE49-F238E27FC236}">
                    <a16:creationId xmlns:a16="http://schemas.microsoft.com/office/drawing/2014/main" id="{E73F007D-ACFB-426E-B0B0-91657CA30081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7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2965" name="Freeform 21">
                <a:extLst>
                  <a:ext uri="{FF2B5EF4-FFF2-40B4-BE49-F238E27FC236}">
                    <a16:creationId xmlns:a16="http://schemas.microsoft.com/office/drawing/2014/main" id="{E8CD0AB0-D9D7-4A27-BEB1-639872504E5E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5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2966" name="Freeform 22">
                <a:extLst>
                  <a:ext uri="{FF2B5EF4-FFF2-40B4-BE49-F238E27FC236}">
                    <a16:creationId xmlns:a16="http://schemas.microsoft.com/office/drawing/2014/main" id="{B3B52E3D-6319-46F4-9007-B8FE278A1977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  <p:grpSp>
          <p:nvGrpSpPr>
            <p:cNvPr id="1037" name="Group 23">
              <a:extLst>
                <a:ext uri="{FF2B5EF4-FFF2-40B4-BE49-F238E27FC236}">
                  <a16:creationId xmlns:a16="http://schemas.microsoft.com/office/drawing/2014/main" id="{9198D153-C9B1-4B64-8B91-B6BC9588B412}"/>
                </a:ext>
              </a:extLst>
            </p:cNvPr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82968" name="Freeform 24">
                <a:extLst>
                  <a:ext uri="{FF2B5EF4-FFF2-40B4-BE49-F238E27FC236}">
                    <a16:creationId xmlns:a16="http://schemas.microsoft.com/office/drawing/2014/main" id="{804D2816-DD08-49A2-B9F6-8381B0A63693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2969" name="Freeform 25">
                <a:extLst>
                  <a:ext uri="{FF2B5EF4-FFF2-40B4-BE49-F238E27FC236}">
                    <a16:creationId xmlns:a16="http://schemas.microsoft.com/office/drawing/2014/main" id="{8ECCD5B5-C664-4F42-8E83-3D4F7830C55B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2970" name="Freeform 26">
                <a:extLst>
                  <a:ext uri="{FF2B5EF4-FFF2-40B4-BE49-F238E27FC236}">
                    <a16:creationId xmlns:a16="http://schemas.microsoft.com/office/drawing/2014/main" id="{2E6D0DEF-DAC0-4B6E-A3AA-DCC49B89449B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  <p:grpSp>
          <p:nvGrpSpPr>
            <p:cNvPr id="1038" name="Group 27">
              <a:extLst>
                <a:ext uri="{FF2B5EF4-FFF2-40B4-BE49-F238E27FC236}">
                  <a16:creationId xmlns:a16="http://schemas.microsoft.com/office/drawing/2014/main" id="{9DF465CB-D044-4EE0-91E8-4CFADE3B1CF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82972" name="Freeform 28">
                <a:extLst>
                  <a:ext uri="{FF2B5EF4-FFF2-40B4-BE49-F238E27FC236}">
                    <a16:creationId xmlns:a16="http://schemas.microsoft.com/office/drawing/2014/main" id="{00E06425-7DD1-4A1D-A5A8-EB139DEB9C2D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2973" name="Freeform 29">
                <a:extLst>
                  <a:ext uri="{FF2B5EF4-FFF2-40B4-BE49-F238E27FC236}">
                    <a16:creationId xmlns:a16="http://schemas.microsoft.com/office/drawing/2014/main" id="{85C3593D-1B38-43AE-A4B2-8CDF56FF42A0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2974" name="Freeform 30">
                <a:extLst>
                  <a:ext uri="{FF2B5EF4-FFF2-40B4-BE49-F238E27FC236}">
                    <a16:creationId xmlns:a16="http://schemas.microsoft.com/office/drawing/2014/main" id="{E2198F0F-ECD6-42FA-869F-BCE337BC2FB1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  <p:sp>
          <p:nvSpPr>
            <p:cNvPr id="82975" name="Freeform 31">
              <a:extLst>
                <a:ext uri="{FF2B5EF4-FFF2-40B4-BE49-F238E27FC236}">
                  <a16:creationId xmlns:a16="http://schemas.microsoft.com/office/drawing/2014/main" id="{A43633C8-5799-4C27-A245-3795B7B44CEA}"/>
                </a:ext>
              </a:extLst>
            </p:cNvPr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/>
              <a:ahLst/>
              <a:cxnLst>
                <a:cxn ang="0">
                  <a:pos x="1" y="392"/>
                </a:cxn>
                <a:cxn ang="0">
                  <a:pos x="3" y="252"/>
                </a:cxn>
                <a:cxn ang="0">
                  <a:pos x="21" y="210"/>
                </a:cxn>
                <a:cxn ang="0">
                  <a:pos x="29" y="182"/>
                </a:cxn>
                <a:cxn ang="0">
                  <a:pos x="39" y="154"/>
                </a:cxn>
                <a:cxn ang="0">
                  <a:pos x="51" y="138"/>
                </a:cxn>
                <a:cxn ang="0">
                  <a:pos x="111" y="74"/>
                </a:cxn>
                <a:cxn ang="0">
                  <a:pos x="169" y="30"/>
                </a:cxn>
                <a:cxn ang="0">
                  <a:pos x="225" y="10"/>
                </a:cxn>
                <a:cxn ang="0">
                  <a:pos x="249" y="4"/>
                </a:cxn>
                <a:cxn ang="0">
                  <a:pos x="265" y="0"/>
                </a:cxn>
                <a:cxn ang="0">
                  <a:pos x="357" y="2"/>
                </a:cxn>
                <a:cxn ang="0">
                  <a:pos x="385" y="6"/>
                </a:cxn>
                <a:cxn ang="0">
                  <a:pos x="489" y="40"/>
                </a:cxn>
                <a:cxn ang="0">
                  <a:pos x="619" y="128"/>
                </a:cxn>
                <a:cxn ang="0">
                  <a:pos x="653" y="178"/>
                </a:cxn>
                <a:cxn ang="0">
                  <a:pos x="693" y="322"/>
                </a:cxn>
                <a:cxn ang="0">
                  <a:pos x="687" y="434"/>
                </a:cxn>
                <a:cxn ang="0">
                  <a:pos x="665" y="538"/>
                </a:cxn>
                <a:cxn ang="0">
                  <a:pos x="639" y="564"/>
                </a:cxn>
                <a:cxn ang="0">
                  <a:pos x="631" y="580"/>
                </a:cxn>
                <a:cxn ang="0">
                  <a:pos x="607" y="588"/>
                </a:cxn>
                <a:cxn ang="0">
                  <a:pos x="473" y="664"/>
                </a:cxn>
                <a:cxn ang="0">
                  <a:pos x="449" y="678"/>
                </a:cxn>
                <a:cxn ang="0">
                  <a:pos x="405" y="684"/>
                </a:cxn>
                <a:cxn ang="0">
                  <a:pos x="375" y="690"/>
                </a:cxn>
                <a:cxn ang="0">
                  <a:pos x="267" y="684"/>
                </a:cxn>
                <a:cxn ang="0">
                  <a:pos x="259" y="722"/>
                </a:cxn>
                <a:cxn ang="0">
                  <a:pos x="241" y="756"/>
                </a:cxn>
                <a:cxn ang="0">
                  <a:pos x="185" y="728"/>
                </a:cxn>
                <a:cxn ang="0">
                  <a:pos x="163" y="720"/>
                </a:cxn>
                <a:cxn ang="0">
                  <a:pos x="151" y="716"/>
                </a:cxn>
                <a:cxn ang="0">
                  <a:pos x="195" y="674"/>
                </a:cxn>
                <a:cxn ang="0">
                  <a:pos x="211" y="644"/>
                </a:cxn>
                <a:cxn ang="0">
                  <a:pos x="209" y="626"/>
                </a:cxn>
                <a:cxn ang="0">
                  <a:pos x="195" y="620"/>
                </a:cxn>
                <a:cxn ang="0">
                  <a:pos x="165" y="596"/>
                </a:cxn>
                <a:cxn ang="0">
                  <a:pos x="99" y="534"/>
                </a:cxn>
                <a:cxn ang="0">
                  <a:pos x="61" y="506"/>
                </a:cxn>
                <a:cxn ang="0">
                  <a:pos x="23" y="470"/>
                </a:cxn>
                <a:cxn ang="0">
                  <a:pos x="7" y="434"/>
                </a:cxn>
                <a:cxn ang="0">
                  <a:pos x="5" y="396"/>
                </a:cxn>
                <a:cxn ang="0">
                  <a:pos x="1" y="392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82976" name="Freeform 32">
              <a:extLst>
                <a:ext uri="{FF2B5EF4-FFF2-40B4-BE49-F238E27FC236}">
                  <a16:creationId xmlns:a16="http://schemas.microsoft.com/office/drawing/2014/main" id="{CD9B04EE-F343-4F14-BA6C-6A630867F43B}"/>
                </a:ext>
              </a:extLst>
            </p:cNvPr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82977" name="Freeform 33">
              <a:extLst>
                <a:ext uri="{FF2B5EF4-FFF2-40B4-BE49-F238E27FC236}">
                  <a16:creationId xmlns:a16="http://schemas.microsoft.com/office/drawing/2014/main" id="{257D4DE7-3EC3-42AF-88ED-C920D48AED55}"/>
                </a:ext>
              </a:extLst>
            </p:cNvPr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82978" name="Freeform 34">
              <a:extLst>
                <a:ext uri="{FF2B5EF4-FFF2-40B4-BE49-F238E27FC236}">
                  <a16:creationId xmlns:a16="http://schemas.microsoft.com/office/drawing/2014/main" id="{9DF5704D-BF4A-48C2-B737-55ADD4FE9FBA}"/>
                </a:ext>
              </a:extLst>
            </p:cNvPr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8"/>
                </a:cxn>
                <a:cxn ang="0">
                  <a:pos x="15" y="19"/>
                </a:cxn>
                <a:cxn ang="0">
                  <a:pos x="26" y="33"/>
                </a:cxn>
                <a:cxn ang="0">
                  <a:pos x="38" y="51"/>
                </a:cxn>
                <a:cxn ang="0">
                  <a:pos x="54" y="72"/>
                </a:cxn>
                <a:cxn ang="0">
                  <a:pos x="67" y="94"/>
                </a:cxn>
                <a:cxn ang="0">
                  <a:pos x="79" y="119"/>
                </a:cxn>
                <a:cxn ang="0">
                  <a:pos x="87" y="146"/>
                </a:cxn>
                <a:cxn ang="0">
                  <a:pos x="94" y="175"/>
                </a:cxn>
                <a:cxn ang="0">
                  <a:pos x="91" y="209"/>
                </a:cxn>
                <a:cxn ang="0">
                  <a:pos x="118" y="209"/>
                </a:cxn>
                <a:cxn ang="0">
                  <a:pos x="117" y="177"/>
                </a:cxn>
                <a:cxn ang="0">
                  <a:pos x="104" y="119"/>
                </a:cxn>
                <a:cxn ang="0">
                  <a:pos x="82" y="69"/>
                </a:cxn>
                <a:cxn ang="0">
                  <a:pos x="47" y="27"/>
                </a:cxn>
                <a:cxn ang="0">
                  <a:pos x="0" y="0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82979" name="Freeform 35">
              <a:extLst>
                <a:ext uri="{FF2B5EF4-FFF2-40B4-BE49-F238E27FC236}">
                  <a16:creationId xmlns:a16="http://schemas.microsoft.com/office/drawing/2014/main" id="{D1EBCBA6-BC4D-4F4D-8315-F348ADB2107B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/>
              <a:ahLst/>
              <a:cxnLst>
                <a:cxn ang="0">
                  <a:pos x="103" y="0"/>
                </a:cxn>
                <a:cxn ang="0">
                  <a:pos x="130" y="128"/>
                </a:cxn>
                <a:cxn ang="0">
                  <a:pos x="125" y="126"/>
                </a:cxn>
                <a:cxn ang="0">
                  <a:pos x="111" y="121"/>
                </a:cxn>
                <a:cxn ang="0">
                  <a:pos x="92" y="111"/>
                </a:cxn>
                <a:cxn ang="0">
                  <a:pos x="68" y="103"/>
                </a:cxn>
                <a:cxn ang="0">
                  <a:pos x="41" y="94"/>
                </a:cxn>
                <a:cxn ang="0">
                  <a:pos x="19" y="90"/>
                </a:cxn>
                <a:cxn ang="0">
                  <a:pos x="0" y="93"/>
                </a:cxn>
                <a:cxn ang="0">
                  <a:pos x="0" y="72"/>
                </a:cxn>
                <a:cxn ang="0">
                  <a:pos x="12" y="70"/>
                </a:cxn>
                <a:cxn ang="0">
                  <a:pos x="24" y="66"/>
                </a:cxn>
                <a:cxn ang="0">
                  <a:pos x="38" y="66"/>
                </a:cxn>
                <a:cxn ang="0">
                  <a:pos x="51" y="67"/>
                </a:cxn>
                <a:cxn ang="0">
                  <a:pos x="65" y="70"/>
                </a:cxn>
                <a:cxn ang="0">
                  <a:pos x="78" y="78"/>
                </a:cxn>
                <a:cxn ang="0">
                  <a:pos x="81" y="74"/>
                </a:cxn>
                <a:cxn ang="0">
                  <a:pos x="81" y="58"/>
                </a:cxn>
                <a:cxn ang="0">
                  <a:pos x="82" y="37"/>
                </a:cxn>
                <a:cxn ang="0">
                  <a:pos x="82" y="29"/>
                </a:cxn>
                <a:cxn ang="0">
                  <a:pos x="80" y="29"/>
                </a:cxn>
                <a:cxn ang="0">
                  <a:pos x="77" y="27"/>
                </a:cxn>
                <a:cxn ang="0">
                  <a:pos x="76" y="22"/>
                </a:cxn>
                <a:cxn ang="0">
                  <a:pos x="75" y="19"/>
                </a:cxn>
                <a:cxn ang="0">
                  <a:pos x="76" y="15"/>
                </a:cxn>
                <a:cxn ang="0">
                  <a:pos x="79" y="10"/>
                </a:cxn>
                <a:cxn ang="0">
                  <a:pos x="89" y="6"/>
                </a:cxn>
                <a:cxn ang="0">
                  <a:pos x="103" y="0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82980" name="Freeform 36">
              <a:extLst>
                <a:ext uri="{FF2B5EF4-FFF2-40B4-BE49-F238E27FC236}">
                  <a16:creationId xmlns:a16="http://schemas.microsoft.com/office/drawing/2014/main" id="{B3D6C581-BC73-45DA-8F6C-5FDA994B8A0D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15" y="37"/>
                </a:cxn>
                <a:cxn ang="0">
                  <a:pos x="0" y="59"/>
                </a:cxn>
                <a:cxn ang="0">
                  <a:pos x="0" y="86"/>
                </a:cxn>
                <a:cxn ang="0">
                  <a:pos x="8" y="82"/>
                </a:cxn>
                <a:cxn ang="0">
                  <a:pos x="20" y="73"/>
                </a:cxn>
                <a:cxn ang="0">
                  <a:pos x="33" y="63"/>
                </a:cxn>
                <a:cxn ang="0">
                  <a:pos x="42" y="51"/>
                </a:cxn>
                <a:cxn ang="0">
                  <a:pos x="47" y="36"/>
                </a:cxn>
                <a:cxn ang="0">
                  <a:pos x="46" y="19"/>
                </a:cxn>
                <a:cxn ang="0">
                  <a:pos x="37" y="0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82981" name="Freeform 37">
              <a:extLst>
                <a:ext uri="{FF2B5EF4-FFF2-40B4-BE49-F238E27FC236}">
                  <a16:creationId xmlns:a16="http://schemas.microsoft.com/office/drawing/2014/main" id="{4EDC3B76-DF24-49EB-BE38-A283E2854AA4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41" y="4"/>
                </a:cxn>
                <a:cxn ang="0">
                  <a:pos x="101" y="0"/>
                </a:cxn>
                <a:cxn ang="0">
                  <a:pos x="170" y="4"/>
                </a:cxn>
                <a:cxn ang="0">
                  <a:pos x="248" y="21"/>
                </a:cxn>
                <a:cxn ang="0">
                  <a:pos x="323" y="50"/>
                </a:cxn>
                <a:cxn ang="0">
                  <a:pos x="382" y="90"/>
                </a:cxn>
                <a:cxn ang="0">
                  <a:pos x="428" y="141"/>
                </a:cxn>
                <a:cxn ang="0">
                  <a:pos x="463" y="199"/>
                </a:cxn>
                <a:cxn ang="0">
                  <a:pos x="485" y="262"/>
                </a:cxn>
                <a:cxn ang="0">
                  <a:pos x="496" y="327"/>
                </a:cxn>
                <a:cxn ang="0">
                  <a:pos x="497" y="396"/>
                </a:cxn>
                <a:cxn ang="0">
                  <a:pos x="487" y="462"/>
                </a:cxn>
                <a:cxn ang="0">
                  <a:pos x="470" y="527"/>
                </a:cxn>
                <a:cxn ang="0">
                  <a:pos x="443" y="586"/>
                </a:cxn>
                <a:cxn ang="0">
                  <a:pos x="406" y="639"/>
                </a:cxn>
                <a:cxn ang="0">
                  <a:pos x="364" y="683"/>
                </a:cxn>
                <a:cxn ang="0">
                  <a:pos x="315" y="715"/>
                </a:cxn>
                <a:cxn ang="0">
                  <a:pos x="259" y="736"/>
                </a:cxn>
                <a:cxn ang="0">
                  <a:pos x="198" y="740"/>
                </a:cxn>
                <a:cxn ang="0">
                  <a:pos x="131" y="727"/>
                </a:cxn>
                <a:cxn ang="0">
                  <a:pos x="167" y="728"/>
                </a:cxn>
                <a:cxn ang="0">
                  <a:pos x="204" y="718"/>
                </a:cxn>
                <a:cxn ang="0">
                  <a:pos x="238" y="700"/>
                </a:cxn>
                <a:cxn ang="0">
                  <a:pos x="272" y="670"/>
                </a:cxn>
                <a:cxn ang="0">
                  <a:pos x="304" y="635"/>
                </a:cxn>
                <a:cxn ang="0">
                  <a:pos x="333" y="594"/>
                </a:cxn>
                <a:cxn ang="0">
                  <a:pos x="358" y="549"/>
                </a:cxn>
                <a:cxn ang="0">
                  <a:pos x="381" y="500"/>
                </a:cxn>
                <a:cxn ang="0">
                  <a:pos x="396" y="449"/>
                </a:cxn>
                <a:cxn ang="0">
                  <a:pos x="408" y="397"/>
                </a:cxn>
                <a:cxn ang="0">
                  <a:pos x="414" y="346"/>
                </a:cxn>
                <a:cxn ang="0">
                  <a:pos x="412" y="296"/>
                </a:cxn>
                <a:cxn ang="0">
                  <a:pos x="402" y="251"/>
                </a:cxn>
                <a:cxn ang="0">
                  <a:pos x="384" y="208"/>
                </a:cxn>
                <a:cxn ang="0">
                  <a:pos x="357" y="172"/>
                </a:cxn>
                <a:cxn ang="0">
                  <a:pos x="320" y="142"/>
                </a:cxn>
                <a:cxn ang="0">
                  <a:pos x="260" y="107"/>
                </a:cxn>
                <a:cxn ang="0">
                  <a:pos x="203" y="82"/>
                </a:cxn>
                <a:cxn ang="0">
                  <a:pos x="154" y="65"/>
                </a:cxn>
                <a:cxn ang="0">
                  <a:pos x="108" y="56"/>
                </a:cxn>
                <a:cxn ang="0">
                  <a:pos x="68" y="55"/>
                </a:cxn>
                <a:cxn ang="0">
                  <a:pos x="32" y="61"/>
                </a:cxn>
                <a:cxn ang="0">
                  <a:pos x="0" y="70"/>
                </a:cxn>
                <a:cxn ang="0">
                  <a:pos x="0" y="13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82982" name="Freeform 38">
              <a:extLst>
                <a:ext uri="{FF2B5EF4-FFF2-40B4-BE49-F238E27FC236}">
                  <a16:creationId xmlns:a16="http://schemas.microsoft.com/office/drawing/2014/main" id="{FBFF5D91-ABCC-463E-A8A2-9146CAF8AF82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82983" name="Freeform 39">
              <a:extLst>
                <a:ext uri="{FF2B5EF4-FFF2-40B4-BE49-F238E27FC236}">
                  <a16:creationId xmlns:a16="http://schemas.microsoft.com/office/drawing/2014/main" id="{595A9CB9-7126-4993-ABFD-B8D946D0DD53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82984" name="Freeform 40">
              <a:extLst>
                <a:ext uri="{FF2B5EF4-FFF2-40B4-BE49-F238E27FC236}">
                  <a16:creationId xmlns:a16="http://schemas.microsoft.com/office/drawing/2014/main" id="{9C96D665-BCBE-48B4-96FC-77D4A6001790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82985" name="Freeform 41">
              <a:extLst>
                <a:ext uri="{FF2B5EF4-FFF2-40B4-BE49-F238E27FC236}">
                  <a16:creationId xmlns:a16="http://schemas.microsoft.com/office/drawing/2014/main" id="{31B166C6-B703-4FC6-BEE2-215A2C81C838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82986" name="Freeform 42">
              <a:extLst>
                <a:ext uri="{FF2B5EF4-FFF2-40B4-BE49-F238E27FC236}">
                  <a16:creationId xmlns:a16="http://schemas.microsoft.com/office/drawing/2014/main" id="{1EC8B2E5-6849-4988-9A5A-0D0649FFE23E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82987" name="Freeform 43">
              <a:extLst>
                <a:ext uri="{FF2B5EF4-FFF2-40B4-BE49-F238E27FC236}">
                  <a16:creationId xmlns:a16="http://schemas.microsoft.com/office/drawing/2014/main" id="{3D7F060B-D1B5-4EFE-8535-CC3A84421619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69" y="9"/>
                </a:cxn>
                <a:cxn ang="0">
                  <a:pos x="277" y="22"/>
                </a:cxn>
                <a:cxn ang="0">
                  <a:pos x="286" y="39"/>
                </a:cxn>
                <a:cxn ang="0">
                  <a:pos x="297" y="58"/>
                </a:cxn>
                <a:cxn ang="0">
                  <a:pos x="309" y="83"/>
                </a:cxn>
                <a:cxn ang="0">
                  <a:pos x="319" y="108"/>
                </a:cxn>
                <a:cxn ang="0">
                  <a:pos x="329" y="136"/>
                </a:cxn>
                <a:cxn ang="0">
                  <a:pos x="333" y="163"/>
                </a:cxn>
                <a:cxn ang="0">
                  <a:pos x="336" y="193"/>
                </a:cxn>
                <a:cxn ang="0">
                  <a:pos x="332" y="223"/>
                </a:cxn>
                <a:cxn ang="0">
                  <a:pos x="323" y="255"/>
                </a:cxn>
                <a:cxn ang="0">
                  <a:pos x="310" y="285"/>
                </a:cxn>
                <a:cxn ang="0">
                  <a:pos x="287" y="315"/>
                </a:cxn>
                <a:cxn ang="0">
                  <a:pos x="257" y="343"/>
                </a:cxn>
                <a:cxn ang="0">
                  <a:pos x="218" y="370"/>
                </a:cxn>
                <a:cxn ang="0">
                  <a:pos x="167" y="396"/>
                </a:cxn>
                <a:cxn ang="0">
                  <a:pos x="111" y="425"/>
                </a:cxn>
                <a:cxn ang="0">
                  <a:pos x="69" y="457"/>
                </a:cxn>
                <a:cxn ang="0">
                  <a:pos x="35" y="490"/>
                </a:cxn>
                <a:cxn ang="0">
                  <a:pos x="12" y="526"/>
                </a:cxn>
                <a:cxn ang="0">
                  <a:pos x="0" y="553"/>
                </a:cxn>
                <a:cxn ang="0">
                  <a:pos x="0" y="650"/>
                </a:cxn>
                <a:cxn ang="0">
                  <a:pos x="6" y="628"/>
                </a:cxn>
                <a:cxn ang="0">
                  <a:pos x="19" y="594"/>
                </a:cxn>
                <a:cxn ang="0">
                  <a:pos x="43" y="551"/>
                </a:cxn>
                <a:cxn ang="0">
                  <a:pos x="76" y="503"/>
                </a:cxn>
                <a:cxn ang="0">
                  <a:pos x="125" y="454"/>
                </a:cxn>
                <a:cxn ang="0">
                  <a:pos x="190" y="408"/>
                </a:cxn>
                <a:cxn ang="0">
                  <a:pos x="275" y="365"/>
                </a:cxn>
                <a:cxn ang="0">
                  <a:pos x="308" y="342"/>
                </a:cxn>
                <a:cxn ang="0">
                  <a:pos x="335" y="305"/>
                </a:cxn>
                <a:cxn ang="0">
                  <a:pos x="352" y="255"/>
                </a:cxn>
                <a:cxn ang="0">
                  <a:pos x="360" y="201"/>
                </a:cxn>
                <a:cxn ang="0">
                  <a:pos x="356" y="144"/>
                </a:cxn>
                <a:cxn ang="0">
                  <a:pos x="341" y="88"/>
                </a:cxn>
                <a:cxn ang="0">
                  <a:pos x="311" y="39"/>
                </a:cxn>
                <a:cxn ang="0">
                  <a:pos x="264" y="0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82988" name="Freeform 44">
              <a:extLst>
                <a:ext uri="{FF2B5EF4-FFF2-40B4-BE49-F238E27FC236}">
                  <a16:creationId xmlns:a16="http://schemas.microsoft.com/office/drawing/2014/main" id="{54175CB4-AF8C-4F0A-BD52-A7E82FC369C9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/>
              <a:ahLst/>
              <a:cxnLst>
                <a:cxn ang="0">
                  <a:pos x="16" y="370"/>
                </a:cxn>
                <a:cxn ang="0">
                  <a:pos x="6" y="341"/>
                </a:cxn>
                <a:cxn ang="0">
                  <a:pos x="0" y="289"/>
                </a:cxn>
                <a:cxn ang="0">
                  <a:pos x="4" y="222"/>
                </a:cxn>
                <a:cxn ang="0">
                  <a:pos x="25" y="151"/>
                </a:cxn>
                <a:cxn ang="0">
                  <a:pos x="69" y="84"/>
                </a:cxn>
                <a:cxn ang="0">
                  <a:pos x="142" y="31"/>
                </a:cxn>
                <a:cxn ang="0">
                  <a:pos x="247" y="2"/>
                </a:cxn>
                <a:cxn ang="0">
                  <a:pos x="380" y="9"/>
                </a:cxn>
                <a:cxn ang="0">
                  <a:pos x="484" y="68"/>
                </a:cxn>
                <a:cxn ang="0">
                  <a:pos x="554" y="165"/>
                </a:cxn>
                <a:cxn ang="0">
                  <a:pos x="591" y="284"/>
                </a:cxn>
                <a:cxn ang="0">
                  <a:pos x="595" y="409"/>
                </a:cxn>
                <a:cxn ang="0">
                  <a:pos x="566" y="525"/>
                </a:cxn>
                <a:cxn ang="0">
                  <a:pos x="507" y="615"/>
                </a:cxn>
                <a:cxn ang="0">
                  <a:pos x="417" y="663"/>
                </a:cxn>
                <a:cxn ang="0">
                  <a:pos x="389" y="659"/>
                </a:cxn>
                <a:cxn ang="0">
                  <a:pos x="441" y="617"/>
                </a:cxn>
                <a:cxn ang="0">
                  <a:pos x="482" y="544"/>
                </a:cxn>
                <a:cxn ang="0">
                  <a:pos x="509" y="454"/>
                </a:cxn>
                <a:cxn ang="0">
                  <a:pos x="520" y="355"/>
                </a:cxn>
                <a:cxn ang="0">
                  <a:pos x="514" y="258"/>
                </a:cxn>
                <a:cxn ang="0">
                  <a:pos x="485" y="174"/>
                </a:cxn>
                <a:cxn ang="0">
                  <a:pos x="433" y="112"/>
                </a:cxn>
                <a:cxn ang="0">
                  <a:pos x="341" y="75"/>
                </a:cxn>
                <a:cxn ang="0">
                  <a:pos x="246" y="61"/>
                </a:cxn>
                <a:cxn ang="0">
                  <a:pos x="174" y="71"/>
                </a:cxn>
                <a:cxn ang="0">
                  <a:pos x="121" y="101"/>
                </a:cxn>
                <a:cxn ang="0">
                  <a:pos x="84" y="149"/>
                </a:cxn>
                <a:cxn ang="0">
                  <a:pos x="57" y="206"/>
                </a:cxn>
                <a:cxn ang="0">
                  <a:pos x="40" y="272"/>
                </a:cxn>
                <a:cxn ang="0">
                  <a:pos x="28" y="339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</p:grpSp>
      <p:sp>
        <p:nvSpPr>
          <p:cNvPr id="82989" name="Rectangle 45">
            <a:extLst>
              <a:ext uri="{FF2B5EF4-FFF2-40B4-BE49-F238E27FC236}">
                <a16:creationId xmlns:a16="http://schemas.microsoft.com/office/drawing/2014/main" id="{F3ABAD2D-E13F-4939-9175-FB7BA45262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8" name="Rectangle 46">
            <a:extLst>
              <a:ext uri="{FF2B5EF4-FFF2-40B4-BE49-F238E27FC236}">
                <a16:creationId xmlns:a16="http://schemas.microsoft.com/office/drawing/2014/main" id="{8DB892D7-C99C-4F83-96C7-96A16E7301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82991" name="Rectangle 47">
            <a:extLst>
              <a:ext uri="{FF2B5EF4-FFF2-40B4-BE49-F238E27FC236}">
                <a16:creationId xmlns:a16="http://schemas.microsoft.com/office/drawing/2014/main" id="{136AF3D1-5371-437C-9308-5AA660F449C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ea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2992" name="Rectangle 48">
            <a:extLst>
              <a:ext uri="{FF2B5EF4-FFF2-40B4-BE49-F238E27FC236}">
                <a16:creationId xmlns:a16="http://schemas.microsoft.com/office/drawing/2014/main" id="{E06433FF-9982-4B90-8C1D-E6B7BEB87AA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ea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2993" name="Rectangle 49">
            <a:extLst>
              <a:ext uri="{FF2B5EF4-FFF2-40B4-BE49-F238E27FC236}">
                <a16:creationId xmlns:a16="http://schemas.microsoft.com/office/drawing/2014/main" id="{DDE1F81A-AE69-4145-B08B-208FA22ECFC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69994BD-162B-41FF-A99D-3BDEA346EB74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宋体" charset="-122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宋体" charset="-122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宋体" charset="-122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宋体" charset="-122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宋体" charset="-122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宋体" charset="-122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宋体" charset="-122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>
            <a:extLst>
              <a:ext uri="{FF2B5EF4-FFF2-40B4-BE49-F238E27FC236}">
                <a16:creationId xmlns:a16="http://schemas.microsoft.com/office/drawing/2014/main" id="{26A82796-1DF8-4D15-A4D6-04847139659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zh-CN" altLang="en-US" sz="4400" b="0"/>
              <a:t>口头言语交际</a:t>
            </a:r>
          </a:p>
        </p:txBody>
      </p:sp>
      <p:sp>
        <p:nvSpPr>
          <p:cNvPr id="23556" name="Rectangle 4">
            <a:extLst>
              <a:ext uri="{FF2B5EF4-FFF2-40B4-BE49-F238E27FC236}">
                <a16:creationId xmlns:a16="http://schemas.microsoft.com/office/drawing/2014/main" id="{F8E41A17-36DA-4C35-AF4A-570A0B38413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90600" y="1295400"/>
            <a:ext cx="7772400" cy="1470025"/>
          </a:xfrm>
        </p:spPr>
        <p:txBody>
          <a:bodyPr anchor="ctr"/>
          <a:lstStyle/>
          <a:p>
            <a:pPr eaLnBrk="1" hangingPunct="1"/>
            <a:r>
              <a:rPr lang="zh-CN" altLang="en-US" b="0"/>
              <a:t>跨文化言语交际分析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>
            <a:extLst>
              <a:ext uri="{FF2B5EF4-FFF2-40B4-BE49-F238E27FC236}">
                <a16:creationId xmlns:a16="http://schemas.microsoft.com/office/drawing/2014/main" id="{2B98FAA6-FBCB-43F8-8834-07E82F4814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8686800" cy="61261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CN" altLang="en-US" b="1"/>
              <a:t>握手的顺序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CN" b="1"/>
              <a:t>1</a:t>
            </a:r>
            <a:r>
              <a:rPr lang="zh-CN" altLang="en-US" b="1"/>
              <a:t>、年少者等年长者先伸手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CN" b="1"/>
              <a:t>2</a:t>
            </a:r>
            <a:r>
              <a:rPr lang="zh-CN" altLang="en-US" b="1"/>
              <a:t>、男士等女士先伸手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CN" b="1"/>
              <a:t>3</a:t>
            </a:r>
            <a:r>
              <a:rPr lang="zh-CN" altLang="en-US" b="1"/>
              <a:t>、客人等主人先伸手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CN" b="1"/>
              <a:t>4</a:t>
            </a:r>
            <a:r>
              <a:rPr lang="zh-CN" altLang="en-US" b="1"/>
              <a:t>、职位低的等职位高的先伸手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CN" b="1"/>
              <a:t>5</a:t>
            </a:r>
            <a:r>
              <a:rPr lang="zh-CN" altLang="en-US" b="1"/>
              <a:t>、握手时间不宜太长，松紧要适度，眼睛正视对方。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CN" b="1"/>
              <a:t>6</a:t>
            </a:r>
            <a:r>
              <a:rPr lang="zh-CN" altLang="en-US" b="1"/>
              <a:t>、握手之前，如果戴手套，一般认为男的一定要脱掉，女的则不必。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CN" b="1"/>
              <a:t>7</a:t>
            </a:r>
            <a:r>
              <a:rPr lang="zh-CN" altLang="en-US" b="1"/>
              <a:t>、离开聚会，不必向每个人握手道别，而只要笼统地来一句：</a:t>
            </a:r>
            <a:r>
              <a:rPr lang="zh-CN" altLang="en-US" b="1">
                <a:latin typeface="Arial" panose="020B0604020202020204" pitchFamily="34" charset="0"/>
              </a:rPr>
              <a:t>“</a:t>
            </a:r>
            <a:r>
              <a:rPr lang="en-US" altLang="zh-CN" b="1"/>
              <a:t>Well,so long everybody.</a:t>
            </a:r>
            <a:r>
              <a:rPr lang="en-US" altLang="zh-CN" b="1">
                <a:latin typeface="Arial" panose="020B0604020202020204" pitchFamily="34" charset="0"/>
              </a:rPr>
              <a:t>”</a:t>
            </a:r>
            <a:r>
              <a:rPr lang="zh-CN" altLang="en-US" b="1"/>
              <a:t>（好，各位再见。）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C49A0858-D397-485C-BC7F-67390A90CF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000" b="1"/>
              <a:t>三、让</a:t>
            </a:r>
            <a:r>
              <a:rPr lang="zh-CN" altLang="en-US" sz="4000" b="1">
                <a:latin typeface="Arial" panose="020B0604020202020204" pitchFamily="34" charset="0"/>
              </a:rPr>
              <a:t>“</a:t>
            </a:r>
            <a:r>
              <a:rPr lang="zh-CN" altLang="en-US" sz="4000" b="1"/>
              <a:t>球</a:t>
            </a:r>
            <a:r>
              <a:rPr lang="zh-CN" altLang="en-US" sz="4000" b="1">
                <a:latin typeface="Arial" panose="020B0604020202020204" pitchFamily="34" charset="0"/>
              </a:rPr>
              <a:t>”</a:t>
            </a:r>
            <a:r>
              <a:rPr lang="zh-CN" altLang="en-US" sz="4000" b="1"/>
              <a:t>滚动的艺术</a:t>
            </a:r>
            <a:r>
              <a:rPr lang="en-US" altLang="zh-CN" sz="4000" b="1">
                <a:latin typeface="Arial" panose="020B0604020202020204" pitchFamily="34" charset="0"/>
              </a:rPr>
              <a:t>——</a:t>
            </a:r>
            <a:r>
              <a:rPr lang="zh-CN" altLang="en-US" sz="4000" b="1"/>
              <a:t>说闲聊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1F5B47C1-A286-4CDC-9A24-8CD27774E4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CN" altLang="en-US" b="1"/>
              <a:t>（一）谈论天气</a:t>
            </a:r>
          </a:p>
          <a:p>
            <a:pPr eaLnBrk="1" hangingPunct="1"/>
            <a:r>
              <a:rPr lang="zh-CN" altLang="en-US" b="1"/>
              <a:t>（二）如果两人经第三者介绍相互问好后，就力求找到共同点。</a:t>
            </a:r>
          </a:p>
          <a:p>
            <a:pPr eaLnBrk="1" hangingPunct="1"/>
            <a:endParaRPr lang="en-US" altLang="zh-CN" b="1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C6F49928-48DF-4FD9-BFAC-F40D48719D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000" b="1"/>
              <a:t>四、</a:t>
            </a:r>
            <a:r>
              <a:rPr lang="zh-CN" altLang="en-US" sz="4000" b="1">
                <a:latin typeface="Arial" panose="020B0604020202020204" pitchFamily="34" charset="0"/>
              </a:rPr>
              <a:t>“</a:t>
            </a:r>
            <a:r>
              <a:rPr lang="zh-CN" altLang="en-US" sz="4000" b="1"/>
              <a:t>问我好，我受不了</a:t>
            </a:r>
            <a:r>
              <a:rPr lang="zh-CN" altLang="en-US" sz="4000" b="1">
                <a:latin typeface="Arial" panose="020B0604020202020204" pitchFamily="34" charset="0"/>
              </a:rPr>
              <a:t>”</a:t>
            </a:r>
            <a:r>
              <a:rPr lang="en-US" altLang="zh-CN" sz="4000" b="1">
                <a:latin typeface="Arial" panose="020B0604020202020204" pitchFamily="34" charset="0"/>
              </a:rPr>
              <a:t>——</a:t>
            </a:r>
            <a:r>
              <a:rPr lang="zh-CN" altLang="en-US" sz="4000" b="1"/>
              <a:t>说</a:t>
            </a:r>
            <a:br>
              <a:rPr lang="zh-CN" altLang="en-US" sz="4000" b="1"/>
            </a:br>
            <a:r>
              <a:rPr lang="zh-CN" altLang="en-US" sz="4000" b="1"/>
              <a:t>问候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089A69ED-6C61-4603-ABCB-15793F989C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8991600" cy="4525963"/>
          </a:xfrm>
        </p:spPr>
        <p:txBody>
          <a:bodyPr/>
          <a:lstStyle/>
          <a:p>
            <a:pPr eaLnBrk="1" hangingPunct="1"/>
            <a:r>
              <a:rPr lang="en-US" altLang="zh-CN" b="1">
                <a:latin typeface="Arial" panose="020B0604020202020204" pitchFamily="34" charset="0"/>
              </a:rPr>
              <a:t>“</a:t>
            </a:r>
            <a:r>
              <a:rPr lang="zh-CN" altLang="en-US" b="1"/>
              <a:t>见了老师一鞠躬，说声老师早；见了同学拉拉手，互相问个好。</a:t>
            </a:r>
            <a:r>
              <a:rPr lang="zh-CN" altLang="en-US" b="1">
                <a:latin typeface="Arial" panose="020B0604020202020204" pitchFamily="34" charset="0"/>
              </a:rPr>
              <a:t>”</a:t>
            </a:r>
            <a:endParaRPr lang="zh-CN" altLang="en-US" b="1"/>
          </a:p>
          <a:p>
            <a:pPr eaLnBrk="1" hangingPunct="1"/>
            <a:r>
              <a:rPr lang="zh-CN" altLang="en-US" b="1"/>
              <a:t> </a:t>
            </a:r>
            <a:r>
              <a:rPr lang="zh-CN" altLang="en-US" b="1">
                <a:latin typeface="Arial" panose="020B0604020202020204" pitchFamily="34" charset="0"/>
              </a:rPr>
              <a:t>“</a:t>
            </a:r>
            <a:r>
              <a:rPr lang="en-US" altLang="zh-CN" b="1"/>
              <a:t>Have you had your meal?</a:t>
            </a:r>
            <a:r>
              <a:rPr lang="en-US" altLang="zh-CN" b="1">
                <a:latin typeface="Arial" panose="020B0604020202020204" pitchFamily="34" charset="0"/>
              </a:rPr>
              <a:t>”</a:t>
            </a:r>
            <a:r>
              <a:rPr lang="zh-CN" altLang="en-US" b="1"/>
              <a:t>（吃过饭了吗？）</a:t>
            </a:r>
          </a:p>
          <a:p>
            <a:pPr eaLnBrk="1" hangingPunct="1"/>
            <a:r>
              <a:rPr lang="zh-CN" altLang="en-US" b="1">
                <a:latin typeface="Arial" panose="020B0604020202020204" pitchFamily="34" charset="0"/>
              </a:rPr>
              <a:t>“</a:t>
            </a:r>
            <a:r>
              <a:rPr lang="en-US" altLang="zh-CN" b="1"/>
              <a:t>Eating lunch?</a:t>
            </a:r>
            <a:r>
              <a:rPr lang="en-US" altLang="zh-CN" b="1">
                <a:latin typeface="Arial" panose="020B0604020202020204" pitchFamily="34" charset="0"/>
              </a:rPr>
              <a:t>”</a:t>
            </a:r>
            <a:r>
              <a:rPr lang="zh-CN" altLang="en-US" b="1"/>
              <a:t>（吃午饭啊？）</a:t>
            </a:r>
          </a:p>
          <a:p>
            <a:pPr eaLnBrk="1" hangingPunct="1"/>
            <a:r>
              <a:rPr lang="zh-CN" altLang="en-US" b="1">
                <a:latin typeface="Arial" panose="020B0604020202020204" pitchFamily="34" charset="0"/>
              </a:rPr>
              <a:t>“</a:t>
            </a:r>
            <a:r>
              <a:rPr lang="en-US" altLang="zh-CN" b="1"/>
              <a:t>Where are you going?</a:t>
            </a:r>
            <a:r>
              <a:rPr lang="en-US" altLang="zh-CN" b="1">
                <a:latin typeface="Arial" panose="020B0604020202020204" pitchFamily="34" charset="0"/>
              </a:rPr>
              <a:t>”</a:t>
            </a:r>
            <a:r>
              <a:rPr lang="zh-CN" altLang="en-US" b="1"/>
              <a:t>（去哪儿？）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C5AE729F-8943-4B18-B831-740ECAE8AF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zh-CN" altLang="zh-CN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29AC0942-C55A-4B20-A9D6-A867565682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458200" cy="4525963"/>
          </a:xfrm>
        </p:spPr>
        <p:txBody>
          <a:bodyPr/>
          <a:lstStyle/>
          <a:p>
            <a:pPr eaLnBrk="1" hangingPunct="1"/>
            <a:r>
              <a:rPr lang="zh-CN" altLang="en-US" b="1"/>
              <a:t>中国人明知故问的问候</a:t>
            </a:r>
          </a:p>
          <a:p>
            <a:pPr eaLnBrk="1" hangingPunct="1"/>
            <a:r>
              <a:rPr lang="zh-CN" altLang="en-US" b="1"/>
              <a:t>与英美人套近乎：</a:t>
            </a:r>
          </a:p>
          <a:p>
            <a:pPr eaLnBrk="1" hangingPunct="1"/>
            <a:r>
              <a:rPr lang="en-US" altLang="zh-CN" b="1"/>
              <a:t>1</a:t>
            </a:r>
            <a:r>
              <a:rPr lang="zh-CN" altLang="en-US" b="1"/>
              <a:t>、改换成祝愿：</a:t>
            </a:r>
            <a:r>
              <a:rPr lang="zh-CN" altLang="en-US" b="1">
                <a:latin typeface="Arial" panose="020B0604020202020204" pitchFamily="34" charset="0"/>
              </a:rPr>
              <a:t>“</a:t>
            </a:r>
            <a:r>
              <a:rPr lang="zh-CN" altLang="en-US" b="1"/>
              <a:t> </a:t>
            </a:r>
            <a:r>
              <a:rPr lang="en-US" altLang="zh-CN" b="1"/>
              <a:t>Hello.Have a nice dinner!</a:t>
            </a:r>
            <a:r>
              <a:rPr lang="en-US" altLang="zh-CN" b="1">
                <a:latin typeface="Arial" panose="020B0604020202020204" pitchFamily="34" charset="0"/>
              </a:rPr>
              <a:t>”</a:t>
            </a:r>
            <a:r>
              <a:rPr lang="zh-CN" altLang="en-US" b="1"/>
              <a:t>（</a:t>
            </a:r>
            <a:r>
              <a:rPr lang="zh-CN" altLang="en-US" b="1">
                <a:latin typeface="Arial" panose="020B0604020202020204" pitchFamily="34" charset="0"/>
              </a:rPr>
              <a:t>“</a:t>
            </a:r>
            <a:r>
              <a:rPr lang="zh-CN" altLang="en-US" b="1"/>
              <a:t>您好，祝您吃得香！</a:t>
            </a:r>
            <a:r>
              <a:rPr lang="zh-CN" altLang="en-US" b="1">
                <a:latin typeface="Arial" panose="020B0604020202020204" pitchFamily="34" charset="0"/>
              </a:rPr>
              <a:t>”</a:t>
            </a:r>
            <a:r>
              <a:rPr lang="zh-CN" altLang="en-US" b="1"/>
              <a:t>）</a:t>
            </a:r>
          </a:p>
          <a:p>
            <a:pPr eaLnBrk="1" hangingPunct="1"/>
            <a:r>
              <a:rPr lang="en-US" altLang="zh-CN" b="1"/>
              <a:t>2</a:t>
            </a:r>
            <a:r>
              <a:rPr lang="zh-CN" altLang="en-US" b="1"/>
              <a:t>、改换成称赞：</a:t>
            </a:r>
            <a:r>
              <a:rPr lang="zh-CN" altLang="en-US" b="1">
                <a:latin typeface="Arial" panose="020B0604020202020204" pitchFamily="34" charset="0"/>
              </a:rPr>
              <a:t>“</a:t>
            </a:r>
            <a:r>
              <a:rPr lang="en-US" altLang="zh-CN" b="1"/>
              <a:t>Hello.You</a:t>
            </a:r>
            <a:r>
              <a:rPr lang="en-US" altLang="zh-CN" b="1">
                <a:latin typeface="Arial" panose="020B0604020202020204" pitchFamily="34" charset="0"/>
              </a:rPr>
              <a:t>’</a:t>
            </a:r>
            <a:r>
              <a:rPr lang="en-US" altLang="zh-CN" b="1"/>
              <a:t>re doing a good job!</a:t>
            </a:r>
            <a:r>
              <a:rPr lang="en-US" altLang="zh-CN" b="1">
                <a:latin typeface="Arial" panose="020B0604020202020204" pitchFamily="34" charset="0"/>
              </a:rPr>
              <a:t>”</a:t>
            </a:r>
            <a:r>
              <a:rPr lang="zh-CN" altLang="en-US" b="1"/>
              <a:t>（您好，干得真棒！）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5B7A8D06-8ED7-4400-BB5C-24AF022EC9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/>
              <a:t>五、千恩万谢为哪般</a:t>
            </a:r>
            <a:r>
              <a:rPr lang="en-US" altLang="zh-CN" b="1">
                <a:latin typeface="Arial" panose="020B0604020202020204" pitchFamily="34" charset="0"/>
              </a:rPr>
              <a:t>——</a:t>
            </a:r>
            <a:r>
              <a:rPr lang="zh-CN" altLang="en-US" b="1"/>
              <a:t>说致谢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1C6D32D7-4C78-458A-BA07-6B8993CDD4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CN" altLang="en-US" b="1"/>
              <a:t>按常理，别人帮了你的忙，你该道谢。但英美人通常为那些在中国人看来无足轻重的区区小事而道谢，从早到晚，只要与人接触，必定谢不离口。</a:t>
            </a:r>
          </a:p>
          <a:p>
            <a:pPr eaLnBrk="1" hangingPunct="1"/>
            <a:endParaRPr lang="zh-CN" altLang="en-US" b="1"/>
          </a:p>
          <a:p>
            <a:pPr eaLnBrk="1" hangingPunct="1"/>
            <a:r>
              <a:rPr lang="zh-CN" altLang="en-US" b="1">
                <a:latin typeface="Arial" panose="020B0604020202020204" pitchFamily="34" charset="0"/>
              </a:rPr>
              <a:t>“</a:t>
            </a:r>
            <a:r>
              <a:rPr lang="zh-CN" altLang="en-US" b="1"/>
              <a:t>刑不上大夫，礼不下庶人。</a:t>
            </a:r>
            <a:r>
              <a:rPr lang="zh-CN" altLang="en-US" b="1">
                <a:latin typeface="Arial" panose="020B0604020202020204" pitchFamily="34" charset="0"/>
              </a:rPr>
              <a:t>”</a:t>
            </a:r>
            <a:endParaRPr lang="zh-CN" altLang="en-US" b="1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D0E885B5-AFDA-412C-BFC1-4C001CD423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14400"/>
            <a:ext cx="8243888" cy="2000250"/>
          </a:xfrm>
        </p:spPr>
        <p:txBody>
          <a:bodyPr/>
          <a:lstStyle/>
          <a:p>
            <a:pPr eaLnBrk="1" hangingPunct="1"/>
            <a:r>
              <a:rPr lang="zh-CN" altLang="en-US" sz="4000" b="1"/>
              <a:t>六、</a:t>
            </a:r>
            <a:r>
              <a:rPr lang="zh-CN" altLang="en-US" sz="4000" b="1">
                <a:latin typeface="Arial" panose="020B0604020202020204" pitchFamily="34" charset="0"/>
              </a:rPr>
              <a:t>“</a:t>
            </a:r>
            <a:r>
              <a:rPr lang="zh-CN" altLang="en-US" sz="4000" b="1"/>
              <a:t>对不起</a:t>
            </a:r>
            <a:r>
              <a:rPr lang="zh-CN" altLang="en-US" sz="4000" b="1">
                <a:latin typeface="Arial" panose="020B0604020202020204" pitchFamily="34" charset="0"/>
              </a:rPr>
              <a:t>”</a:t>
            </a:r>
            <a:r>
              <a:rPr lang="zh-CN" altLang="en-US" sz="4000" b="1"/>
              <a:t>不等于没道理</a:t>
            </a:r>
            <a:r>
              <a:rPr lang="en-US" altLang="zh-CN" sz="4000" b="1">
                <a:latin typeface="Arial" panose="020B0604020202020204" pitchFamily="34" charset="0"/>
              </a:rPr>
              <a:t>——</a:t>
            </a:r>
            <a:r>
              <a:rPr lang="zh-CN" altLang="en-US" sz="4000" b="1"/>
              <a:t>说</a:t>
            </a:r>
            <a:br>
              <a:rPr lang="zh-CN" altLang="en-US" sz="4000" b="1"/>
            </a:br>
            <a:r>
              <a:rPr lang="zh-CN" altLang="en-US" sz="4000" b="1"/>
              <a:t>道歉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CD673A1F-771A-41D8-8F3C-FAAD88DE77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3276600"/>
            <a:ext cx="8229600" cy="1905000"/>
          </a:xfrm>
        </p:spPr>
        <p:txBody>
          <a:bodyPr/>
          <a:lstStyle/>
          <a:p>
            <a:pPr eaLnBrk="1" hangingPunct="1"/>
            <a:r>
              <a:rPr lang="zh-CN" altLang="en-US" b="1"/>
              <a:t>该谢不谢，不够礼貌；该道歉，不道歉，同样无礼。英美人说</a:t>
            </a:r>
            <a:r>
              <a:rPr lang="zh-CN" altLang="en-US" b="1">
                <a:latin typeface="Arial" panose="020B0604020202020204" pitchFamily="34" charset="0"/>
              </a:rPr>
              <a:t>“</a:t>
            </a:r>
            <a:r>
              <a:rPr lang="zh-CN" altLang="en-US" b="1"/>
              <a:t>对不起</a:t>
            </a:r>
            <a:r>
              <a:rPr lang="zh-CN" altLang="en-US" b="1">
                <a:latin typeface="Arial" panose="020B0604020202020204" pitchFamily="34" charset="0"/>
              </a:rPr>
              <a:t>”</a:t>
            </a:r>
            <a:r>
              <a:rPr lang="zh-CN" altLang="en-US" b="1"/>
              <a:t>（ </a:t>
            </a:r>
            <a:r>
              <a:rPr lang="en-US" altLang="zh-CN" b="1"/>
              <a:t>I</a:t>
            </a:r>
            <a:r>
              <a:rPr lang="en-US" altLang="zh-CN" b="1">
                <a:latin typeface="Arial" panose="020B0604020202020204" pitchFamily="34" charset="0"/>
              </a:rPr>
              <a:t>’</a:t>
            </a:r>
            <a:r>
              <a:rPr lang="en-US" altLang="zh-CN" b="1"/>
              <a:t>m sorry./Pardon me./Excuse me.)</a:t>
            </a:r>
            <a:r>
              <a:rPr lang="zh-CN" altLang="en-US" b="1"/>
              <a:t>也比中国人多。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1E93A97F-4B4A-42CE-B571-55C78E4E16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243888" cy="2152650"/>
          </a:xfrm>
        </p:spPr>
        <p:txBody>
          <a:bodyPr/>
          <a:lstStyle/>
          <a:p>
            <a:pPr eaLnBrk="1" hangingPunct="1"/>
            <a:r>
              <a:rPr lang="zh-CN" altLang="en-US" sz="4000" b="1"/>
              <a:t>七、</a:t>
            </a:r>
            <a:r>
              <a:rPr lang="zh-CN" altLang="en-US" sz="4000" b="1">
                <a:latin typeface="Arial" panose="020B0604020202020204" pitchFamily="34" charset="0"/>
              </a:rPr>
              <a:t>“</a:t>
            </a:r>
            <a:r>
              <a:rPr lang="zh-CN" altLang="en-US" sz="4000" b="1"/>
              <a:t>每天至少称赞三个人</a:t>
            </a:r>
            <a:r>
              <a:rPr lang="zh-CN" altLang="en-US" sz="4000" b="1">
                <a:latin typeface="Arial" panose="020B0604020202020204" pitchFamily="34" charset="0"/>
              </a:rPr>
              <a:t>”</a:t>
            </a:r>
            <a:r>
              <a:rPr lang="en-US" altLang="zh-CN" sz="4000" b="1">
                <a:latin typeface="Arial" panose="020B0604020202020204" pitchFamily="34" charset="0"/>
              </a:rPr>
              <a:t>——</a:t>
            </a:r>
            <a:r>
              <a:rPr lang="zh-CN" altLang="en-US" sz="4000" b="1"/>
              <a:t>说</a:t>
            </a:r>
            <a:br>
              <a:rPr lang="zh-CN" altLang="en-US" sz="4000" b="1"/>
            </a:br>
            <a:r>
              <a:rPr lang="zh-CN" altLang="en-US" sz="4000" b="1"/>
              <a:t>恭维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603AF7DD-CFC7-405C-9011-62DF2CE01E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2895600"/>
            <a:ext cx="8229600" cy="3200400"/>
          </a:xfrm>
        </p:spPr>
        <p:txBody>
          <a:bodyPr/>
          <a:lstStyle/>
          <a:p>
            <a:pPr eaLnBrk="1" hangingPunct="1"/>
            <a:r>
              <a:rPr lang="zh-CN" altLang="en-US" b="1"/>
              <a:t>中国人对美国人频繁使用称赞语有两种不太妥贴的反应。</a:t>
            </a:r>
          </a:p>
          <a:p>
            <a:pPr eaLnBrk="1" hangingPunct="1"/>
            <a:r>
              <a:rPr lang="zh-CN" altLang="en-US" b="1"/>
              <a:t>一是把他们的称赞语看得太重了，以为他们从来都是对人对物、对事作客观的真值判断。</a:t>
            </a:r>
          </a:p>
          <a:p>
            <a:pPr eaLnBrk="1" hangingPunct="1"/>
            <a:r>
              <a:rPr lang="zh-CN" altLang="en-US" b="1"/>
              <a:t>二是把美国人的恭维话看得太重了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5293EBDF-19B8-4FB7-AEE9-0ACAFFE241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zh-CN" altLang="zh-CN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C66B4639-A629-4736-8FA2-4D6CAB35CF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CN" altLang="en-US" b="1"/>
              <a:t>美国人可以在外人面前，恭维自家人，包括自己的配偶、父母及子女。</a:t>
            </a:r>
          </a:p>
          <a:p>
            <a:pPr eaLnBrk="1" hangingPunct="1"/>
            <a:r>
              <a:rPr lang="zh-CN" altLang="en-US" b="1"/>
              <a:t>中国人对平时较瘦的人恭维说</a:t>
            </a:r>
            <a:r>
              <a:rPr lang="zh-CN" altLang="en-US" b="1">
                <a:latin typeface="Arial" panose="020B0604020202020204" pitchFamily="34" charset="0"/>
              </a:rPr>
              <a:t>“</a:t>
            </a:r>
            <a:r>
              <a:rPr lang="en-US" altLang="zh-CN" b="1"/>
              <a:t>You</a:t>
            </a:r>
            <a:r>
              <a:rPr lang="en-US" altLang="zh-CN" b="1">
                <a:latin typeface="Arial" panose="020B0604020202020204" pitchFamily="34" charset="0"/>
              </a:rPr>
              <a:t>’</a:t>
            </a:r>
            <a:r>
              <a:rPr lang="en-US" altLang="zh-CN" b="1"/>
              <a:t>ve put on weight.</a:t>
            </a:r>
            <a:r>
              <a:rPr lang="en-US" altLang="zh-CN" b="1">
                <a:latin typeface="Arial" panose="020B0604020202020204" pitchFamily="34" charset="0"/>
              </a:rPr>
              <a:t>”</a:t>
            </a:r>
            <a:r>
              <a:rPr lang="en-US" altLang="zh-CN" b="1"/>
              <a:t>(</a:t>
            </a:r>
            <a:r>
              <a:rPr lang="zh-CN" altLang="en-US" b="1"/>
              <a:t>你胖了，你发福了，你体重增加了。）</a:t>
            </a:r>
          </a:p>
          <a:p>
            <a:pPr eaLnBrk="1" hangingPunct="1"/>
            <a:r>
              <a:rPr lang="zh-CN" altLang="en-US" b="1"/>
              <a:t>中国人恭维别人：</a:t>
            </a:r>
            <a:r>
              <a:rPr lang="zh-CN" altLang="en-US" b="1">
                <a:latin typeface="Arial" panose="020B0604020202020204" pitchFamily="34" charset="0"/>
              </a:rPr>
              <a:t>“</a:t>
            </a:r>
            <a:r>
              <a:rPr lang="zh-CN" altLang="en-US" b="1"/>
              <a:t> </a:t>
            </a:r>
            <a:r>
              <a:rPr lang="en-US" altLang="zh-CN" b="1"/>
              <a:t>You look good.You</a:t>
            </a:r>
            <a:r>
              <a:rPr lang="en-US" altLang="zh-CN" b="1">
                <a:latin typeface="Arial" panose="020B0604020202020204" pitchFamily="34" charset="0"/>
              </a:rPr>
              <a:t>’</a:t>
            </a:r>
            <a:r>
              <a:rPr lang="en-US" altLang="zh-CN" b="1"/>
              <a:t>ve lost weight.</a:t>
            </a:r>
            <a:r>
              <a:rPr lang="en-US" altLang="zh-CN" b="1">
                <a:latin typeface="Arial" panose="020B0604020202020204" pitchFamily="34" charset="0"/>
              </a:rPr>
              <a:t>”</a:t>
            </a:r>
            <a:r>
              <a:rPr lang="zh-CN" altLang="en-US" b="1"/>
              <a:t>（你看上去好多了，体重减少了。）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23C34575-1DA9-4AD5-9D03-190B24F41C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000" b="1"/>
              <a:t>八、私人领地不容侵犯</a:t>
            </a:r>
            <a:r>
              <a:rPr lang="en-US" altLang="zh-CN" sz="4000" b="1">
                <a:latin typeface="Arial" panose="020B0604020202020204" pitchFamily="34" charset="0"/>
              </a:rPr>
              <a:t>——</a:t>
            </a:r>
            <a:r>
              <a:rPr lang="zh-CN" altLang="en-US" sz="4000" b="1"/>
              <a:t>说禁忌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586D2CC6-7796-4E19-92F8-985F520168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kumimoji="1" lang="en-US" altLang="zh-CN" b="1">
                <a:solidFill>
                  <a:srgbClr val="660066"/>
                </a:solidFill>
                <a:latin typeface="Arial" panose="020B0604020202020204" pitchFamily="34" charset="0"/>
              </a:rPr>
              <a:t>“</a:t>
            </a:r>
            <a:r>
              <a:rPr kumimoji="1" lang="zh-CN" altLang="en-US" b="1">
                <a:solidFill>
                  <a:srgbClr val="660066"/>
                </a:solidFill>
              </a:rPr>
              <a:t>入门问讳</a:t>
            </a:r>
            <a:r>
              <a:rPr kumimoji="1" lang="zh-CN" altLang="en-US" b="1">
                <a:solidFill>
                  <a:srgbClr val="660066"/>
                </a:solidFill>
                <a:latin typeface="Arial" panose="020B0604020202020204" pitchFamily="34" charset="0"/>
              </a:rPr>
              <a:t>”</a:t>
            </a:r>
            <a:endParaRPr lang="zh-CN" altLang="en-US" b="1"/>
          </a:p>
          <a:p>
            <a:pPr eaLnBrk="1" hangingPunct="1"/>
            <a:r>
              <a:rPr lang="zh-CN" altLang="en-US" b="1"/>
              <a:t>禁忌语就是不能随便说、随便问的事。</a:t>
            </a:r>
          </a:p>
          <a:p>
            <a:pPr eaLnBrk="1" hangingPunct="1"/>
            <a:r>
              <a:rPr lang="en-US" altLang="zh-CN" b="1"/>
              <a:t>Privacy</a:t>
            </a:r>
            <a:r>
              <a:rPr lang="zh-CN" altLang="en-US" b="1">
                <a:sym typeface="Wingdings" panose="05000000000000000000" pitchFamily="2" charset="2"/>
              </a:rPr>
              <a:t>（不受干扰的）独处；不受干扰（或侵扰）的自由；秘密；私下；私事；私生活或隐私。</a:t>
            </a:r>
          </a:p>
          <a:p>
            <a:pPr eaLnBrk="1" hangingPunct="1"/>
            <a:r>
              <a:rPr lang="zh-CN" altLang="en-US" b="1">
                <a:sym typeface="Wingdings" panose="05000000000000000000" pitchFamily="2" charset="2"/>
              </a:rPr>
              <a:t>（一）英美人不喜欢别人询问年龄。</a:t>
            </a:r>
          </a:p>
          <a:p>
            <a:pPr eaLnBrk="1" hangingPunct="1"/>
            <a:r>
              <a:rPr lang="zh-CN" altLang="en-US" b="1">
                <a:sym typeface="Wingdings" panose="05000000000000000000" pitchFamily="2" charset="2"/>
              </a:rPr>
              <a:t>（二）英美人，尤其是女性，不喜欢别人询问其婚姻状况。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>
            <a:extLst>
              <a:ext uri="{FF2B5EF4-FFF2-40B4-BE49-F238E27FC236}">
                <a16:creationId xmlns:a16="http://schemas.microsoft.com/office/drawing/2014/main" id="{FFEA4DA2-CC3E-4C35-8220-857B6D37E8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eaLnBrk="1" hangingPunct="1"/>
            <a:r>
              <a:rPr lang="zh-CN" altLang="en-US" b="1"/>
              <a:t>（三）英美人的最大忌讳是个人的收入与开支。</a:t>
            </a:r>
          </a:p>
          <a:p>
            <a:pPr eaLnBrk="1" hangingPunct="1"/>
            <a:r>
              <a:rPr lang="zh-CN" altLang="en-US" b="1"/>
              <a:t>（四）英美人不喜欢别人询问他们的宗教信仰。</a:t>
            </a:r>
          </a:p>
          <a:p>
            <a:pPr eaLnBrk="1" hangingPunct="1"/>
            <a:r>
              <a:rPr lang="zh-CN" altLang="en-US" b="1"/>
              <a:t>（五）英美人不随便询问别人的详细地址。</a:t>
            </a:r>
          </a:p>
          <a:p>
            <a:pPr eaLnBrk="1" hangingPunct="1"/>
            <a:r>
              <a:rPr lang="zh-CN" altLang="en-US" b="1"/>
              <a:t>（六）英美人不喜欢别人询问个人的政治倾向。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E7809AD7-2FBD-489A-8B66-6ABC159331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/>
              <a:t>一、</a:t>
            </a:r>
            <a:r>
              <a:rPr lang="zh-CN" altLang="en-US" b="1">
                <a:latin typeface="Arial" panose="020B0604020202020204" pitchFamily="34" charset="0"/>
              </a:rPr>
              <a:t>“</a:t>
            </a:r>
            <a:r>
              <a:rPr lang="zh-CN" altLang="en-US" b="1"/>
              <a:t>先生</a:t>
            </a:r>
            <a:r>
              <a:rPr lang="zh-CN" altLang="en-US" b="1">
                <a:latin typeface="Arial" panose="020B0604020202020204" pitchFamily="34" charset="0"/>
              </a:rPr>
              <a:t>”</a:t>
            </a:r>
            <a:r>
              <a:rPr lang="zh-CN" altLang="en-US" b="1"/>
              <a:t>的烦恼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CEFDA7AF-3DF0-433A-8047-0D28A2F049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CN" altLang="en-US" b="1"/>
              <a:t>先生      </a:t>
            </a:r>
            <a:r>
              <a:rPr lang="zh-CN" altLang="en-US" b="1">
                <a:latin typeface="Arial" panose="020B0604020202020204" pitchFamily="34" charset="0"/>
              </a:rPr>
              <a:t>“</a:t>
            </a:r>
            <a:r>
              <a:rPr lang="zh-CN" altLang="en-US" b="1"/>
              <a:t>正式有余，尊敬不足</a:t>
            </a:r>
            <a:r>
              <a:rPr lang="zh-CN" altLang="en-US" b="1">
                <a:latin typeface="Arial" panose="020B0604020202020204" pitchFamily="34" charset="0"/>
              </a:rPr>
              <a:t>”</a:t>
            </a:r>
            <a:endParaRPr lang="zh-CN" altLang="en-US" b="1"/>
          </a:p>
          <a:p>
            <a:pPr eaLnBrk="1" hangingPunct="1"/>
            <a:r>
              <a:rPr lang="zh-CN" altLang="en-US" b="1"/>
              <a:t>小姐</a:t>
            </a:r>
          </a:p>
          <a:p>
            <a:pPr eaLnBrk="1" hangingPunct="1"/>
            <a:endParaRPr lang="zh-CN" altLang="en-US" b="1"/>
          </a:p>
          <a:p>
            <a:pPr eaLnBrk="1" hangingPunct="1"/>
            <a:r>
              <a:rPr lang="en-US" altLang="zh-CN" b="1"/>
              <a:t>1</a:t>
            </a:r>
            <a:r>
              <a:rPr lang="zh-CN" altLang="en-US" b="1"/>
              <a:t>、</a:t>
            </a:r>
            <a:r>
              <a:rPr lang="en-US" altLang="zh-CN" b="1"/>
              <a:t>My name is Crawford-James Crawford.Call me James.</a:t>
            </a:r>
          </a:p>
          <a:p>
            <a:pPr eaLnBrk="1" hangingPunct="1"/>
            <a:r>
              <a:rPr lang="en-US" altLang="zh-CN" b="1"/>
              <a:t>2</a:t>
            </a:r>
            <a:r>
              <a:rPr lang="zh-CN" altLang="en-US" b="1"/>
              <a:t>、</a:t>
            </a:r>
            <a:r>
              <a:rPr lang="en-US" altLang="zh-CN" b="1"/>
              <a:t>Donnot call me Mrs.Pullen,just call me Sally.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4F6E5434-C220-4BD7-8805-FE7387229E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8686800" cy="1143000"/>
          </a:xfrm>
        </p:spPr>
        <p:txBody>
          <a:bodyPr/>
          <a:lstStyle/>
          <a:p>
            <a:pPr eaLnBrk="1" hangingPunct="1"/>
            <a:r>
              <a:rPr lang="zh-CN" altLang="en-US" sz="4000" b="1"/>
              <a:t>九、不要拐弯抹角</a:t>
            </a:r>
            <a:r>
              <a:rPr lang="zh-CN" altLang="en-US" sz="4000" b="1">
                <a:latin typeface="Arial" panose="020B0604020202020204" pitchFamily="34" charset="0"/>
              </a:rPr>
              <a:t>“</a:t>
            </a:r>
            <a:r>
              <a:rPr lang="zh-CN" altLang="en-US" sz="4000" b="1"/>
              <a:t>打游击</a:t>
            </a:r>
            <a:r>
              <a:rPr lang="zh-CN" altLang="en-US" sz="4000" b="1">
                <a:latin typeface="Arial" panose="020B0604020202020204" pitchFamily="34" charset="0"/>
              </a:rPr>
              <a:t>”</a:t>
            </a:r>
            <a:r>
              <a:rPr lang="en-US" altLang="zh-CN" sz="4000" b="1">
                <a:latin typeface="Arial" panose="020B0604020202020204" pitchFamily="34" charset="0"/>
              </a:rPr>
              <a:t>——</a:t>
            </a:r>
            <a:r>
              <a:rPr lang="zh-CN" altLang="en-US" sz="4000" b="1"/>
              <a:t>说</a:t>
            </a:r>
            <a:br>
              <a:rPr lang="zh-CN" altLang="en-US" sz="4000" b="1"/>
            </a:br>
            <a:r>
              <a:rPr lang="zh-CN" altLang="en-US" sz="4000" b="1"/>
              <a:t>请求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D3688FE4-765A-4C3C-9262-71E8239111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CN" b="1">
                <a:latin typeface="Arial" panose="020B0604020202020204" pitchFamily="34" charset="0"/>
              </a:rPr>
              <a:t>“</a:t>
            </a:r>
            <a:r>
              <a:rPr lang="zh-CN" altLang="en-US" b="1"/>
              <a:t>你很忙吧？</a:t>
            </a:r>
            <a:r>
              <a:rPr lang="zh-CN" altLang="en-US" b="1">
                <a:latin typeface="Arial" panose="020B0604020202020204" pitchFamily="34" charset="0"/>
              </a:rPr>
              <a:t>”</a:t>
            </a:r>
            <a:endParaRPr lang="zh-CN" altLang="en-US" b="1"/>
          </a:p>
          <a:p>
            <a:pPr eaLnBrk="1" hangingPunct="1"/>
            <a:r>
              <a:rPr lang="zh-CN" altLang="en-US" b="1">
                <a:latin typeface="Arial" panose="020B0604020202020204" pitchFamily="34" charset="0"/>
              </a:rPr>
              <a:t>“</a:t>
            </a:r>
            <a:r>
              <a:rPr lang="zh-CN" altLang="en-US" b="1"/>
              <a:t>你下午有空吗？</a:t>
            </a:r>
            <a:r>
              <a:rPr lang="zh-CN" altLang="en-US" b="1">
                <a:latin typeface="Arial" panose="020B0604020202020204" pitchFamily="34" charset="0"/>
              </a:rPr>
              <a:t>”</a:t>
            </a:r>
            <a:r>
              <a:rPr lang="zh-CN" altLang="en-US" b="1"/>
              <a:t>（我下午可以来看你吗？如果你下午有空，我想去看你。）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>
            <a:extLst>
              <a:ext uri="{FF2B5EF4-FFF2-40B4-BE49-F238E27FC236}">
                <a16:creationId xmlns:a16="http://schemas.microsoft.com/office/drawing/2014/main" id="{60D81DBC-6A2F-4A63-A6E6-D5DADCC1FA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685800"/>
            <a:ext cx="8229600" cy="6400800"/>
          </a:xfrm>
        </p:spPr>
        <p:txBody>
          <a:bodyPr/>
          <a:lstStyle/>
          <a:p>
            <a:pPr eaLnBrk="1" hangingPunct="1"/>
            <a:r>
              <a:rPr lang="zh-CN" altLang="en-US" b="1"/>
              <a:t>令英美人不解的中国式的间接回答法。</a:t>
            </a:r>
          </a:p>
          <a:p>
            <a:pPr eaLnBrk="1" hangingPunct="1"/>
            <a:r>
              <a:rPr lang="en-US" altLang="en-US" b="1"/>
              <a:t>①</a:t>
            </a:r>
            <a:r>
              <a:rPr lang="en-US" altLang="zh-CN" b="1"/>
              <a:t>A</a:t>
            </a:r>
            <a:r>
              <a:rPr lang="zh-CN" altLang="en-US" b="1"/>
              <a:t>、我想听辛的课，可以吗？</a:t>
            </a:r>
          </a:p>
          <a:p>
            <a:pPr eaLnBrk="1" hangingPunct="1"/>
            <a:r>
              <a:rPr lang="zh-CN" altLang="en-US" b="1"/>
              <a:t>   </a:t>
            </a:r>
            <a:r>
              <a:rPr lang="en-US" altLang="zh-CN" b="1"/>
              <a:t>B</a:t>
            </a:r>
            <a:r>
              <a:rPr lang="zh-CN" altLang="en-US" b="1"/>
              <a:t>、哦，我想，辛先生的身体不大好。</a:t>
            </a:r>
          </a:p>
          <a:p>
            <a:pPr eaLnBrk="1" hangingPunct="1"/>
            <a:r>
              <a:rPr lang="zh-CN" altLang="en-US" b="1"/>
              <a:t>②</a:t>
            </a:r>
            <a:r>
              <a:rPr lang="en-US" altLang="zh-CN" b="1"/>
              <a:t>A</a:t>
            </a:r>
            <a:r>
              <a:rPr lang="zh-CN" altLang="en-US" b="1"/>
              <a:t>、我什么时候可以回来取票？</a:t>
            </a:r>
          </a:p>
          <a:p>
            <a:pPr eaLnBrk="1" hangingPunct="1"/>
            <a:r>
              <a:rPr lang="zh-CN" altLang="en-US" b="1"/>
              <a:t>   </a:t>
            </a:r>
            <a:r>
              <a:rPr lang="en-US" altLang="zh-CN" b="1"/>
              <a:t>B</a:t>
            </a:r>
            <a:r>
              <a:rPr lang="zh-CN" altLang="en-US" b="1"/>
              <a:t>、别急，正在办。</a:t>
            </a:r>
          </a:p>
          <a:p>
            <a:pPr eaLnBrk="1" hangingPunct="1"/>
            <a:r>
              <a:rPr lang="zh-CN" altLang="en-US" b="1"/>
              <a:t>③</a:t>
            </a:r>
            <a:r>
              <a:rPr lang="en-US" altLang="zh-CN" b="1"/>
              <a:t>A</a:t>
            </a:r>
            <a:r>
              <a:rPr lang="zh-CN" altLang="en-US" b="1"/>
              <a:t>、我们想知道什么时候期末考。</a:t>
            </a:r>
          </a:p>
          <a:p>
            <a:pPr eaLnBrk="1" hangingPunct="1"/>
            <a:r>
              <a:rPr lang="zh-CN" altLang="en-US" b="1"/>
              <a:t>   </a:t>
            </a:r>
            <a:r>
              <a:rPr lang="en-US" altLang="zh-CN" b="1"/>
              <a:t>B</a:t>
            </a:r>
            <a:r>
              <a:rPr lang="zh-CN" altLang="en-US" b="1"/>
              <a:t>、是的，我们对你们所取得的成绩感到 </a:t>
            </a:r>
          </a:p>
          <a:p>
            <a:pPr eaLnBrk="1" hangingPunct="1"/>
            <a:r>
              <a:rPr lang="zh-CN" altLang="en-US" b="1"/>
              <a:t>        很满意。</a:t>
            </a:r>
          </a:p>
          <a:p>
            <a:pPr eaLnBrk="1" hangingPunct="1"/>
            <a:r>
              <a:rPr lang="zh-CN" altLang="en-US" b="1"/>
              <a:t>④</a:t>
            </a:r>
            <a:r>
              <a:rPr lang="en-US" altLang="zh-CN" b="1"/>
              <a:t>A</a:t>
            </a:r>
            <a:r>
              <a:rPr lang="zh-CN" altLang="en-US" b="1"/>
              <a:t>、你要我带什么材料来？</a:t>
            </a:r>
          </a:p>
          <a:p>
            <a:pPr eaLnBrk="1" hangingPunct="1"/>
            <a:r>
              <a:rPr lang="zh-CN" altLang="en-US" b="1"/>
              <a:t>   </a:t>
            </a:r>
            <a:r>
              <a:rPr lang="en-US" altLang="zh-CN" b="1"/>
              <a:t>B</a:t>
            </a:r>
            <a:r>
              <a:rPr lang="zh-CN" altLang="en-US" b="1"/>
              <a:t>、我们需要各种材料。</a:t>
            </a:r>
          </a:p>
          <a:p>
            <a:pPr eaLnBrk="1" hangingPunct="1"/>
            <a:endParaRPr lang="en-US" altLang="zh-CN" b="1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>
            <a:extLst>
              <a:ext uri="{FF2B5EF4-FFF2-40B4-BE49-F238E27FC236}">
                <a16:creationId xmlns:a16="http://schemas.microsoft.com/office/drawing/2014/main" id="{A7B28008-EA03-4355-BDA5-5CCA608F0D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457200"/>
            <a:ext cx="8229600" cy="5599113"/>
          </a:xfrm>
        </p:spPr>
        <p:txBody>
          <a:bodyPr/>
          <a:lstStyle/>
          <a:p>
            <a:pPr eaLnBrk="1" hangingPunct="1"/>
            <a:r>
              <a:rPr lang="zh-CN" altLang="en-US" sz="2800" b="1"/>
              <a:t>与英美人交往，无论是提出请求还是回答他们的提问，都不能</a:t>
            </a:r>
            <a:r>
              <a:rPr lang="zh-CN" altLang="en-US" sz="2800" b="1">
                <a:latin typeface="Arial" panose="020B0604020202020204" pitchFamily="34" charset="0"/>
              </a:rPr>
              <a:t>“</a:t>
            </a:r>
            <a:r>
              <a:rPr lang="zh-CN" altLang="en-US" sz="2800" b="1"/>
              <a:t>铺垫</a:t>
            </a:r>
            <a:r>
              <a:rPr lang="zh-CN" altLang="en-US" sz="2800" b="1">
                <a:latin typeface="Arial" panose="020B0604020202020204" pitchFamily="34" charset="0"/>
              </a:rPr>
              <a:t>”</a:t>
            </a:r>
            <a:r>
              <a:rPr lang="zh-CN" altLang="en-US" sz="2800" b="1"/>
              <a:t>太多或躲躲躲闪闪，但这并不意味着英美人的请求或回答他们问题都生硬得要命，听起来</a:t>
            </a:r>
            <a:r>
              <a:rPr lang="zh-CN" altLang="en-US" sz="2800" b="1">
                <a:latin typeface="Arial" panose="020B0604020202020204" pitchFamily="34" charset="0"/>
              </a:rPr>
              <a:t>“</a:t>
            </a:r>
            <a:r>
              <a:rPr lang="zh-CN" altLang="en-US" sz="2800" b="1"/>
              <a:t>咄咄逼人</a:t>
            </a:r>
            <a:r>
              <a:rPr lang="zh-CN" altLang="en-US" sz="2800" b="1">
                <a:latin typeface="Arial" panose="020B0604020202020204" pitchFamily="34" charset="0"/>
              </a:rPr>
              <a:t>”</a:t>
            </a:r>
            <a:r>
              <a:rPr lang="zh-CN" altLang="en-US" sz="2800" b="1"/>
              <a:t>。</a:t>
            </a:r>
          </a:p>
          <a:p>
            <a:pPr eaLnBrk="1" hangingPunct="1"/>
            <a:r>
              <a:rPr lang="en-US" altLang="zh-CN" sz="2800" b="1"/>
              <a:t>1</a:t>
            </a:r>
            <a:r>
              <a:rPr lang="zh-CN" altLang="en-US" sz="2800" b="1"/>
              <a:t>、雇主对雇员说：韦尔斯女士，在我把信件发出去之前，你能检查一下吗？</a:t>
            </a:r>
          </a:p>
          <a:p>
            <a:pPr eaLnBrk="1" hangingPunct="1"/>
            <a:r>
              <a:rPr lang="en-US" altLang="zh-CN" sz="2800" b="1"/>
              <a:t>2</a:t>
            </a:r>
            <a:r>
              <a:rPr lang="zh-CN" altLang="en-US" sz="2800" b="1"/>
              <a:t>、朋友对朋友说：你下班回家能多买一些牛奶吗？</a:t>
            </a:r>
          </a:p>
          <a:p>
            <a:pPr eaLnBrk="1" hangingPunct="1"/>
            <a:r>
              <a:rPr lang="en-US" altLang="zh-CN" sz="2800" b="1"/>
              <a:t>3</a:t>
            </a:r>
            <a:r>
              <a:rPr lang="zh-CN" altLang="en-US" sz="2800" b="1"/>
              <a:t>、学生对教授说：你能不能把这一点再解释一遍？</a:t>
            </a:r>
          </a:p>
          <a:p>
            <a:pPr eaLnBrk="1" hangingPunct="1"/>
            <a:r>
              <a:rPr lang="en-US" altLang="zh-CN" sz="2800" b="1"/>
              <a:t>4</a:t>
            </a:r>
            <a:r>
              <a:rPr lang="zh-CN" altLang="en-US" sz="2800" b="1"/>
              <a:t>、雇主对雇员说：请问你可以不可以晚走一步，留下来把这些信打出来？</a:t>
            </a:r>
          </a:p>
          <a:p>
            <a:pPr eaLnBrk="1" hangingPunct="1"/>
            <a:endParaRPr lang="en-US" altLang="zh-CN" sz="2800" b="1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>
            <a:extLst>
              <a:ext uri="{FF2B5EF4-FFF2-40B4-BE49-F238E27FC236}">
                <a16:creationId xmlns:a16="http://schemas.microsoft.com/office/drawing/2014/main" id="{E9510D29-944C-4593-963C-0894106107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zh-CN" altLang="zh-CN"/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43059AEB-BB57-4388-8ECA-E6C04214A4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CN" b="1"/>
              <a:t>5</a:t>
            </a:r>
            <a:r>
              <a:rPr lang="zh-CN" altLang="en-US" b="1"/>
              <a:t>、部门经理对总经理说：请问您能不能给我们一点时间，我们可以向您求教一个小问题吗？</a:t>
            </a:r>
          </a:p>
          <a:p>
            <a:pPr eaLnBrk="1" hangingPunct="1"/>
            <a:r>
              <a:rPr lang="en-US" altLang="zh-CN" b="1"/>
              <a:t>6</a:t>
            </a:r>
            <a:r>
              <a:rPr lang="zh-CN" altLang="en-US" b="1"/>
              <a:t>、朋友对朋友说：我想明天借用您的车，您看行不行？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968CBCE5-6902-49F7-AFA1-18EBB11AA4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/>
            <a:r>
              <a:rPr lang="zh-CN" altLang="en-US" sz="4000" b="1"/>
              <a:t>十、</a:t>
            </a:r>
            <a:r>
              <a:rPr lang="zh-CN" altLang="en-US" sz="4000" b="1">
                <a:latin typeface="Arial" panose="020B0604020202020204" pitchFamily="34" charset="0"/>
              </a:rPr>
              <a:t>“</a:t>
            </a:r>
            <a:r>
              <a:rPr lang="zh-CN" altLang="en-US" sz="4000" b="1"/>
              <a:t>不要教训你老奶奶</a:t>
            </a:r>
            <a:r>
              <a:rPr lang="zh-CN" altLang="en-US" sz="4000" b="1">
                <a:latin typeface="Arial" panose="020B0604020202020204" pitchFamily="34" charset="0"/>
              </a:rPr>
              <a:t>”</a:t>
            </a:r>
            <a:r>
              <a:rPr lang="en-US" altLang="zh-CN" sz="4000" b="1">
                <a:latin typeface="Arial" panose="020B0604020202020204" pitchFamily="34" charset="0"/>
              </a:rPr>
              <a:t>——</a:t>
            </a:r>
            <a:r>
              <a:rPr lang="zh-CN" altLang="en-US" sz="4000" b="1"/>
              <a:t>说</a:t>
            </a:r>
            <a:br>
              <a:rPr lang="zh-CN" altLang="en-US" sz="4000" b="1"/>
            </a:br>
            <a:r>
              <a:rPr lang="zh-CN" altLang="en-US" sz="4000" b="1"/>
              <a:t>关心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414E5174-A1B8-4DE6-808B-4657DF4AF0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CN" altLang="en-US" sz="2800" b="1"/>
              <a:t>英语有句谚语</a:t>
            </a:r>
            <a:r>
              <a:rPr lang="zh-CN" altLang="en-US" sz="2800" b="1">
                <a:latin typeface="Arial" panose="020B0604020202020204" pitchFamily="34" charset="0"/>
              </a:rPr>
              <a:t>“</a:t>
            </a:r>
            <a:r>
              <a:rPr lang="en-US" altLang="zh-CN" sz="2800" b="1"/>
              <a:t>Don</a:t>
            </a:r>
            <a:r>
              <a:rPr lang="en-US" altLang="zh-CN" sz="2800" b="1">
                <a:latin typeface="Arial" panose="020B0604020202020204" pitchFamily="34" charset="0"/>
              </a:rPr>
              <a:t>’</a:t>
            </a:r>
            <a:r>
              <a:rPr lang="en-US" altLang="zh-CN" sz="2800" b="1"/>
              <a:t> try to teach yourgrandmother (how) to suck eggs.</a:t>
            </a:r>
            <a:r>
              <a:rPr lang="en-US" altLang="zh-CN" sz="2800" b="1">
                <a:latin typeface="Arial" panose="020B0604020202020204" pitchFamily="34" charset="0"/>
              </a:rPr>
              <a:t>”</a:t>
            </a:r>
            <a:r>
              <a:rPr lang="zh-CN" altLang="en-US" sz="2800" b="1"/>
              <a:t>（不要教训你老奶奶吸鸡蛋。）</a:t>
            </a:r>
          </a:p>
          <a:p>
            <a:pPr eaLnBrk="1" hangingPunct="1"/>
            <a:r>
              <a:rPr lang="zh-CN" altLang="en-US" sz="2800" b="1"/>
              <a:t>英美人患了感冒，中国人见状，可能说：</a:t>
            </a:r>
            <a:r>
              <a:rPr lang="zh-CN" altLang="en-US" sz="2800" b="1">
                <a:latin typeface="Arial" panose="020B0604020202020204" pitchFamily="34" charset="0"/>
              </a:rPr>
              <a:t>“</a:t>
            </a:r>
            <a:r>
              <a:rPr lang="zh-CN" altLang="en-US" sz="2800" b="1"/>
              <a:t>应该多喝水。</a:t>
            </a:r>
            <a:r>
              <a:rPr lang="zh-CN" altLang="en-US" sz="2800" b="1">
                <a:latin typeface="Arial" panose="020B0604020202020204" pitchFamily="34" charset="0"/>
              </a:rPr>
              <a:t>”</a:t>
            </a:r>
            <a:endParaRPr lang="zh-CN" altLang="en-US" sz="2800" b="1"/>
          </a:p>
          <a:p>
            <a:pPr eaLnBrk="1" hangingPunct="1"/>
            <a:r>
              <a:rPr lang="zh-CN" altLang="en-US" sz="2800" b="1"/>
              <a:t>英美人要出门，户外天气寒冷，中国人可能会关照说：</a:t>
            </a:r>
            <a:r>
              <a:rPr lang="zh-CN" altLang="en-US" sz="2800" b="1">
                <a:latin typeface="Arial" panose="020B0604020202020204" pitchFamily="34" charset="0"/>
              </a:rPr>
              <a:t>“</a:t>
            </a:r>
            <a:r>
              <a:rPr lang="zh-CN" altLang="en-US" sz="2800" b="1"/>
              <a:t>应该多穿点衣服。</a:t>
            </a:r>
            <a:r>
              <a:rPr lang="zh-CN" altLang="en-US" sz="2800" b="1">
                <a:latin typeface="Arial" panose="020B0604020202020204" pitchFamily="34" charset="0"/>
              </a:rPr>
              <a:t>”</a:t>
            </a:r>
            <a:endParaRPr lang="zh-CN" altLang="en-US" sz="2800" b="1"/>
          </a:p>
          <a:p>
            <a:pPr eaLnBrk="1" hangingPunct="1"/>
            <a:r>
              <a:rPr lang="zh-CN" altLang="en-US" sz="2800" b="1"/>
              <a:t>英美人来中国旅游，有个翻译对游客中年岁较大的</a:t>
            </a:r>
            <a:r>
              <a:rPr lang="zh-CN" altLang="en-US" sz="2800" b="1">
                <a:latin typeface="Arial" panose="020B0604020202020204" pitchFamily="34" charset="0"/>
              </a:rPr>
              <a:t>“</a:t>
            </a:r>
            <a:r>
              <a:rPr lang="zh-CN" altLang="en-US" sz="2800" b="1"/>
              <a:t>老外</a:t>
            </a:r>
            <a:r>
              <a:rPr lang="zh-CN" altLang="en-US" sz="2800" b="1">
                <a:latin typeface="Arial" panose="020B0604020202020204" pitchFamily="34" charset="0"/>
              </a:rPr>
              <a:t>”</a:t>
            </a:r>
            <a:r>
              <a:rPr lang="zh-CN" altLang="en-US" sz="2800" b="1"/>
              <a:t>说：</a:t>
            </a:r>
            <a:r>
              <a:rPr lang="zh-CN" altLang="en-US" sz="2800" b="1">
                <a:latin typeface="Arial" panose="020B0604020202020204" pitchFamily="34" charset="0"/>
              </a:rPr>
              <a:t>“</a:t>
            </a:r>
            <a:r>
              <a:rPr lang="zh-CN" altLang="en-US" sz="2800" b="1"/>
              <a:t>你一定很累了，你年岁大了</a:t>
            </a:r>
            <a:r>
              <a:rPr lang="en-US" altLang="zh-CN" sz="2800" b="1">
                <a:latin typeface="Arial" panose="020B0604020202020204" pitchFamily="34" charset="0"/>
              </a:rPr>
              <a:t>……”</a:t>
            </a:r>
            <a:endParaRPr lang="en-US" altLang="zh-CN" sz="2800" b="1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>
            <a:extLst>
              <a:ext uri="{FF2B5EF4-FFF2-40B4-BE49-F238E27FC236}">
                <a16:creationId xmlns:a16="http://schemas.microsoft.com/office/drawing/2014/main" id="{F41447C2-90E3-43B6-9CD1-683531ECFA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 eaLnBrk="1" hangingPunct="1"/>
            <a:r>
              <a:rPr lang="zh-CN" altLang="en-US" b="1"/>
              <a:t>在上面的情景中，英美人的表现：</a:t>
            </a:r>
          </a:p>
          <a:p>
            <a:pPr eaLnBrk="1" hangingPunct="1"/>
            <a:r>
              <a:rPr lang="zh-CN" altLang="en-US" b="1"/>
              <a:t>如果知道对方患了感冒，英美人只会笼统地说：</a:t>
            </a:r>
            <a:r>
              <a:rPr lang="zh-CN" altLang="en-US" b="1">
                <a:latin typeface="Arial" panose="020B0604020202020204" pitchFamily="34" charset="0"/>
              </a:rPr>
              <a:t>“</a:t>
            </a:r>
            <a:r>
              <a:rPr lang="zh-CN" altLang="en-US" b="1"/>
              <a:t>我希望你很快好起来。</a:t>
            </a:r>
            <a:r>
              <a:rPr lang="zh-CN" altLang="en-US" b="1">
                <a:latin typeface="Arial" panose="020B0604020202020204" pitchFamily="34" charset="0"/>
              </a:rPr>
              <a:t>”</a:t>
            </a:r>
            <a:endParaRPr lang="zh-CN" altLang="en-US" b="1"/>
          </a:p>
          <a:p>
            <a:pPr eaLnBrk="1" hangingPunct="1"/>
            <a:r>
              <a:rPr lang="zh-CN" altLang="en-US" b="1"/>
              <a:t>如果英美人外出，属于消遣性质的话，不管外头是刮风还是下雨，你的关心应改为祝愿：</a:t>
            </a:r>
            <a:r>
              <a:rPr lang="zh-CN" altLang="en-US" b="1">
                <a:latin typeface="Arial" panose="020B0604020202020204" pitchFamily="34" charset="0"/>
              </a:rPr>
              <a:t>“</a:t>
            </a:r>
            <a:r>
              <a:rPr lang="zh-CN" altLang="en-US" b="1"/>
              <a:t>祝你们玩得开心！</a:t>
            </a:r>
            <a:r>
              <a:rPr lang="zh-CN" altLang="en-US" b="1">
                <a:latin typeface="Arial" panose="020B0604020202020204" pitchFamily="34" charset="0"/>
              </a:rPr>
              <a:t>”</a:t>
            </a:r>
            <a:endParaRPr lang="zh-CN" altLang="en-US" b="1"/>
          </a:p>
          <a:p>
            <a:pPr eaLnBrk="1" hangingPunct="1"/>
            <a:r>
              <a:rPr lang="zh-CN" altLang="en-US" b="1"/>
              <a:t>如果与英美人同行，你觉得走累了，恰当的建议应该是：</a:t>
            </a:r>
            <a:r>
              <a:rPr lang="zh-CN" altLang="en-US" b="1">
                <a:latin typeface="Arial" panose="020B0604020202020204" pitchFamily="34" charset="0"/>
              </a:rPr>
              <a:t>“</a:t>
            </a:r>
            <a:r>
              <a:rPr lang="zh-CN" altLang="en-US" b="1"/>
              <a:t>怎么样，要不要歇会儿？</a:t>
            </a:r>
            <a:r>
              <a:rPr lang="zh-CN" altLang="en-US" b="1">
                <a:latin typeface="Arial" panose="020B0604020202020204" pitchFamily="34" charset="0"/>
              </a:rPr>
              <a:t>”</a:t>
            </a:r>
            <a:endParaRPr lang="zh-CN" altLang="en-US" b="1"/>
          </a:p>
          <a:p>
            <a:pPr eaLnBrk="1" hangingPunct="1"/>
            <a:r>
              <a:rPr lang="zh-CN" altLang="en-US" b="1"/>
              <a:t>如果英美人远途而来，你可以关心地问：</a:t>
            </a:r>
            <a:r>
              <a:rPr lang="zh-CN" altLang="en-US" b="1">
                <a:latin typeface="Arial" panose="020B0604020202020204" pitchFamily="34" charset="0"/>
              </a:rPr>
              <a:t>“</a:t>
            </a:r>
            <a:r>
              <a:rPr lang="zh-CN" altLang="en-US" b="1"/>
              <a:t>旅途好吗？</a:t>
            </a:r>
            <a:r>
              <a:rPr lang="zh-CN" altLang="en-US" b="1">
                <a:latin typeface="Arial" panose="020B0604020202020204" pitchFamily="34" charset="0"/>
              </a:rPr>
              <a:t>”</a:t>
            </a:r>
            <a:endParaRPr lang="zh-CN" altLang="en-US" b="1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F3A6629E-11C8-42FF-B2E6-FC01FB940A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zh-CN" altLang="zh-CN"/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445D9481-0728-4997-9431-DDAB8E3E2E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CN" altLang="en-US" b="1"/>
              <a:t>在跨文化交际中，关心他人要掌握一定的尺度。对英美人，我们要做到有求必应、有请必到、不请不到、不</a:t>
            </a:r>
            <a:r>
              <a:rPr lang="zh-CN" altLang="en-US" b="1">
                <a:latin typeface="Arial" panose="020B0604020202020204" pitchFamily="34" charset="0"/>
              </a:rPr>
              <a:t>“</a:t>
            </a:r>
            <a:r>
              <a:rPr lang="zh-CN" altLang="en-US" b="1"/>
              <a:t>自作多情</a:t>
            </a:r>
            <a:r>
              <a:rPr lang="zh-CN" altLang="en-US" b="1">
                <a:latin typeface="Arial" panose="020B0604020202020204" pitchFamily="34" charset="0"/>
              </a:rPr>
              <a:t>”</a:t>
            </a:r>
            <a:r>
              <a:rPr lang="zh-CN" altLang="en-US" b="1"/>
              <a:t>。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2C7F1D1E-51C2-44C7-95D9-97526DF152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274638"/>
            <a:ext cx="8686800" cy="1143000"/>
          </a:xfrm>
        </p:spPr>
        <p:txBody>
          <a:bodyPr/>
          <a:lstStyle/>
          <a:p>
            <a:pPr eaLnBrk="1" hangingPunct="1"/>
            <a:r>
              <a:rPr lang="zh-CN" altLang="en-US" sz="4000" b="1"/>
              <a:t>十一、吃喝中的</a:t>
            </a:r>
            <a:r>
              <a:rPr lang="zh-CN" altLang="en-US" sz="4000" b="1">
                <a:latin typeface="Arial" panose="020B0604020202020204" pitchFamily="34" charset="0"/>
              </a:rPr>
              <a:t>“</a:t>
            </a:r>
            <a:r>
              <a:rPr lang="zh-CN" altLang="en-US" sz="4000" b="1"/>
              <a:t>卫生</a:t>
            </a:r>
            <a:r>
              <a:rPr lang="zh-CN" altLang="en-US" sz="4000" b="1">
                <a:latin typeface="Arial" panose="020B0604020202020204" pitchFamily="34" charset="0"/>
              </a:rPr>
              <a:t>”</a:t>
            </a:r>
            <a:r>
              <a:rPr lang="zh-CN" altLang="en-US" sz="4000" b="1"/>
              <a:t>习惯</a:t>
            </a:r>
            <a:r>
              <a:rPr lang="en-US" altLang="zh-CN" sz="4000" b="1">
                <a:latin typeface="Arial" panose="020B0604020202020204" pitchFamily="34" charset="0"/>
              </a:rPr>
              <a:t>——</a:t>
            </a:r>
            <a:r>
              <a:rPr lang="zh-CN" altLang="en-US" sz="4000" b="1"/>
              <a:t>说</a:t>
            </a:r>
            <a:br>
              <a:rPr lang="zh-CN" altLang="en-US" sz="4000" b="1"/>
            </a:br>
            <a:r>
              <a:rPr lang="zh-CN" altLang="en-US" sz="4000" b="1"/>
              <a:t>请客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94A3D9FB-02A3-4F9F-A7EE-5F7194EA9D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CN"/>
              <a:t> </a:t>
            </a:r>
            <a:r>
              <a:rPr lang="en-US" altLang="zh-CN" b="1"/>
              <a:t>An Englishman</a:t>
            </a:r>
            <a:r>
              <a:rPr lang="en-US" altLang="zh-CN" b="1">
                <a:latin typeface="Arial" panose="020B0604020202020204" pitchFamily="34" charset="0"/>
              </a:rPr>
              <a:t>’</a:t>
            </a:r>
            <a:r>
              <a:rPr lang="en-US" altLang="zh-CN" b="1"/>
              <a:t>s home is his castle.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zh-CN" b="1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zh-CN" altLang="en-US" b="1"/>
              <a:t>英美人请客比较正规的菜谱是：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zh-CN" altLang="en-US" b="1"/>
              <a:t>第一道：开胃食品：汤、果汁或沙拉（英美人喜欢吃的生菜）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zh-CN" altLang="en-US" b="1"/>
              <a:t>第二道：主食：往往是一种肉或鱼，配以土豆、蔬菜、调味品等。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zh-CN" altLang="en-US" b="1"/>
              <a:t>第三道：甜食：冰淇淋、水果馅饼或奶油蛋糕等。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>
            <a:extLst>
              <a:ext uri="{FF2B5EF4-FFF2-40B4-BE49-F238E27FC236}">
                <a16:creationId xmlns:a16="http://schemas.microsoft.com/office/drawing/2014/main" id="{FB33E1FF-1B83-4FAA-B1A7-A498978D73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 eaLnBrk="1" hangingPunct="1"/>
            <a:r>
              <a:rPr lang="zh-CN" altLang="en-US" b="1"/>
              <a:t>在英美两国，把食物剩在碟子里不吃完是一种不文明的行为。</a:t>
            </a:r>
          </a:p>
          <a:p>
            <a:pPr eaLnBrk="1" hangingPunct="1"/>
            <a:r>
              <a:rPr lang="zh-CN" altLang="en-US" b="1"/>
              <a:t>西方人一般不吃禽、畜的内脏、头、蹄或爪。</a:t>
            </a:r>
          </a:p>
          <a:p>
            <a:pPr eaLnBrk="1" hangingPunct="1"/>
            <a:endParaRPr lang="en-US" altLang="zh-CN" b="1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>
            <a:extLst>
              <a:ext uri="{FF2B5EF4-FFF2-40B4-BE49-F238E27FC236}">
                <a16:creationId xmlns:a16="http://schemas.microsoft.com/office/drawing/2014/main" id="{52B68A2D-ADF9-48C3-9969-44A5AEB0E7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57200"/>
            <a:ext cx="7761288" cy="5635625"/>
          </a:xfrm>
        </p:spPr>
        <p:txBody>
          <a:bodyPr/>
          <a:lstStyle/>
          <a:p>
            <a:pPr eaLnBrk="1" hangingPunct="1">
              <a:lnSpc>
                <a:spcPct val="140000"/>
              </a:lnSpc>
              <a:buFontTx/>
              <a:buNone/>
            </a:pPr>
            <a:r>
              <a:rPr lang="zh-CN" altLang="en-US" sz="4200" b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隶书" panose="02010509060101010101" pitchFamily="49" charset="-122"/>
                <a:ea typeface="隶书" panose="02010509060101010101" pitchFamily="49" charset="-122"/>
              </a:rPr>
              <a:t>邀请</a:t>
            </a:r>
          </a:p>
          <a:p>
            <a:pPr eaLnBrk="1" hangingPunct="1">
              <a:lnSpc>
                <a:spcPct val="140000"/>
              </a:lnSpc>
              <a:buFontTx/>
              <a:buNone/>
            </a:pPr>
            <a:r>
              <a:rPr lang="zh-CN" altLang="en-US" sz="2700" b="1">
                <a:ea typeface="华文细黑" panose="02010600040101010101" pitchFamily="2" charset="-122"/>
              </a:rPr>
              <a:t>    </a:t>
            </a:r>
            <a:r>
              <a:rPr lang="zh-CN" altLang="en-US" sz="2700" b="1">
                <a:solidFill>
                  <a:srgbClr val="FF33CC"/>
                </a:solidFill>
                <a:latin typeface="华文细黑" panose="02010600040101010101" pitchFamily="2" charset="-122"/>
                <a:ea typeface="隶书" panose="02010509060101010101" pitchFamily="49" charset="-122"/>
              </a:rPr>
              <a:t>“</a:t>
            </a:r>
            <a:r>
              <a:rPr lang="zh-CN" altLang="en-US" sz="2700" b="1">
                <a:solidFill>
                  <a:srgbClr val="FF33CC"/>
                </a:solidFill>
                <a:ea typeface="隶书" panose="02010509060101010101" pitchFamily="49" charset="-122"/>
              </a:rPr>
              <a:t>有空来玩</a:t>
            </a:r>
            <a:r>
              <a:rPr lang="zh-CN" altLang="en-US" sz="2700" b="1">
                <a:solidFill>
                  <a:srgbClr val="FF33CC"/>
                </a:solidFill>
                <a:latin typeface="华文细黑" panose="02010600040101010101" pitchFamily="2" charset="-122"/>
                <a:ea typeface="隶书" panose="02010509060101010101" pitchFamily="49" charset="-122"/>
              </a:rPr>
              <a:t>”</a:t>
            </a:r>
            <a:r>
              <a:rPr lang="zh-CN" altLang="en-US" sz="2700" b="1">
                <a:solidFill>
                  <a:srgbClr val="FF33CC"/>
                </a:solidFill>
                <a:ea typeface="隶书" panose="02010509060101010101" pitchFamily="49" charset="-122"/>
              </a:rPr>
              <a:t>式</a:t>
            </a:r>
            <a:r>
              <a:rPr lang="zh-CN" altLang="en-US" sz="2700" b="1">
                <a:ea typeface="华文细黑" panose="02010600040101010101" pitchFamily="2" charset="-122"/>
              </a:rPr>
              <a:t>的邀请</a:t>
            </a:r>
          </a:p>
          <a:p>
            <a:pPr eaLnBrk="1" hangingPunct="1">
              <a:lnSpc>
                <a:spcPct val="140000"/>
              </a:lnSpc>
              <a:buFontTx/>
              <a:buNone/>
            </a:pPr>
            <a:r>
              <a:rPr lang="zh-CN" altLang="en-US" sz="2700" b="1">
                <a:ea typeface="华文细黑" panose="02010600040101010101" pitchFamily="2" charset="-122"/>
              </a:rPr>
              <a:t>    例如：</a:t>
            </a:r>
            <a:r>
              <a:rPr lang="en-US" altLang="zh-CN" sz="2800" b="1">
                <a:latin typeface="Arial Narrow" panose="020B0606020202030204" pitchFamily="34" charset="0"/>
              </a:rPr>
              <a:t>We </a:t>
            </a:r>
            <a:r>
              <a:rPr lang="en-US" altLang="zh-CN" sz="2800" b="1">
                <a:solidFill>
                  <a:srgbClr val="3333FF"/>
                </a:solidFill>
                <a:latin typeface="Arial Narrow" panose="020B0606020202030204" pitchFamily="34" charset="0"/>
              </a:rPr>
              <a:t>must </a:t>
            </a:r>
            <a:r>
              <a:rPr lang="en-US" altLang="zh-CN" sz="2800" b="1">
                <a:latin typeface="Arial Narrow" panose="020B0606020202030204" pitchFamily="34" charset="0"/>
              </a:rPr>
              <a:t>get together soon.</a:t>
            </a:r>
          </a:p>
          <a:p>
            <a:pPr eaLnBrk="1" hangingPunct="1">
              <a:lnSpc>
                <a:spcPct val="140000"/>
              </a:lnSpc>
              <a:buFontTx/>
              <a:buNone/>
            </a:pPr>
            <a:r>
              <a:rPr lang="en-US" altLang="zh-CN" sz="2800" b="1">
                <a:latin typeface="Arial Narrow" panose="020B0606020202030204" pitchFamily="34" charset="0"/>
              </a:rPr>
              <a:t>                 We </a:t>
            </a:r>
            <a:r>
              <a:rPr lang="en-US" altLang="zh-CN" sz="2800" b="1">
                <a:solidFill>
                  <a:srgbClr val="3333FF"/>
                </a:solidFill>
                <a:latin typeface="Arial Narrow" panose="020B0606020202030204" pitchFamily="34" charset="0"/>
              </a:rPr>
              <a:t>may</a:t>
            </a:r>
            <a:r>
              <a:rPr lang="en-US" altLang="zh-CN" sz="2800" b="1">
                <a:latin typeface="Arial Narrow" panose="020B0606020202030204" pitchFamily="34" charset="0"/>
              </a:rPr>
              <a:t> invite you to our home </a:t>
            </a:r>
            <a:r>
              <a:rPr lang="en-US" altLang="zh-CN" sz="2800" b="1">
                <a:solidFill>
                  <a:srgbClr val="3333FF"/>
                </a:solidFill>
                <a:latin typeface="Arial Narrow" panose="020B0606020202030204" pitchFamily="34" charset="0"/>
              </a:rPr>
              <a:t>sometime</a:t>
            </a:r>
            <a:r>
              <a:rPr lang="en-US" altLang="zh-CN" sz="2800" b="1">
                <a:latin typeface="Arial Narrow" panose="020B0606020202030204" pitchFamily="34" charset="0"/>
              </a:rPr>
              <a:t>.</a:t>
            </a:r>
          </a:p>
          <a:p>
            <a:pPr eaLnBrk="1" hangingPunct="1">
              <a:lnSpc>
                <a:spcPct val="140000"/>
              </a:lnSpc>
              <a:buFontTx/>
              <a:buNone/>
            </a:pPr>
            <a:r>
              <a:rPr lang="en-US" altLang="zh-CN" sz="2800" b="1">
                <a:latin typeface="Arial Narrow" panose="020B0606020202030204" pitchFamily="34" charset="0"/>
              </a:rPr>
              <a:t>                 Maybe we can meet </a:t>
            </a:r>
            <a:r>
              <a:rPr lang="en-US" altLang="zh-CN" sz="2800" b="1">
                <a:solidFill>
                  <a:srgbClr val="3333FF"/>
                </a:solidFill>
                <a:latin typeface="Arial Narrow" panose="020B0606020202030204" pitchFamily="34" charset="0"/>
              </a:rPr>
              <a:t>sometime</a:t>
            </a:r>
            <a:r>
              <a:rPr lang="en-US" altLang="zh-CN" sz="2800" b="1">
                <a:latin typeface="Arial Narrow" panose="020B0606020202030204" pitchFamily="34" charset="0"/>
              </a:rPr>
              <a:t> soon.</a:t>
            </a:r>
          </a:p>
          <a:p>
            <a:pPr eaLnBrk="1" hangingPunct="1">
              <a:lnSpc>
                <a:spcPct val="140000"/>
              </a:lnSpc>
              <a:buFontTx/>
              <a:buNone/>
            </a:pPr>
            <a:r>
              <a:rPr lang="en-US" altLang="zh-CN" sz="3000" b="1">
                <a:latin typeface="隶书" panose="02010509060101010101" pitchFamily="49" charset="-122"/>
                <a:ea typeface="隶书" panose="02010509060101010101" pitchFamily="49" charset="-122"/>
              </a:rPr>
              <a:t>  </a:t>
            </a:r>
            <a:r>
              <a:rPr lang="zh-CN" altLang="en-US" sz="3000" b="1">
                <a:latin typeface="隶书" panose="02010509060101010101" pitchFamily="49" charset="-122"/>
                <a:ea typeface="隶书" panose="02010509060101010101" pitchFamily="49" charset="-122"/>
              </a:rPr>
              <a:t>这样的承诺是否能兑现？</a:t>
            </a:r>
            <a:endParaRPr lang="zh-CN" altLang="en-US" sz="2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>
            <a:extLst>
              <a:ext uri="{FF2B5EF4-FFF2-40B4-BE49-F238E27FC236}">
                <a16:creationId xmlns:a16="http://schemas.microsoft.com/office/drawing/2014/main" id="{5A65D95A-273D-43F8-886E-8B321AC020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16013" y="1700213"/>
            <a:ext cx="7559675" cy="4681537"/>
          </a:xfrm>
        </p:spPr>
        <p:txBody>
          <a:bodyPr/>
          <a:lstStyle/>
          <a:p>
            <a:pPr eaLnBrk="1" hangingPunct="1">
              <a:lnSpc>
                <a:spcPct val="140000"/>
              </a:lnSpc>
              <a:buFontTx/>
              <a:buNone/>
            </a:pPr>
            <a:r>
              <a:rPr lang="en-US" altLang="zh-CN" sz="3900" b="1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ZKai-Z03" pitchFamily="65" charset="-122"/>
                <a:ea typeface="FZKai-Z03" pitchFamily="65" charset="-122"/>
              </a:rPr>
              <a:t>1</a:t>
            </a:r>
            <a:r>
              <a:rPr lang="zh-CN" altLang="en-US" sz="3900" b="1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ZKai-Z03" pitchFamily="65" charset="-122"/>
                <a:ea typeface="FZKai-Z03" pitchFamily="65" charset="-122"/>
              </a:rPr>
              <a:t>、</a:t>
            </a:r>
            <a:r>
              <a:rPr lang="zh-CN" altLang="en-US" sz="3900" b="1">
                <a:latin typeface="FZKai-Z03" pitchFamily="65" charset="-122"/>
                <a:ea typeface="FZKai-Z03" pitchFamily="65" charset="-122"/>
              </a:rPr>
              <a:t>称呼与打招呼</a:t>
            </a:r>
          </a:p>
          <a:p>
            <a:pPr eaLnBrk="1" hangingPunct="1">
              <a:lnSpc>
                <a:spcPct val="140000"/>
              </a:lnSpc>
              <a:buFontTx/>
              <a:buNone/>
            </a:pPr>
            <a:r>
              <a:rPr lang="zh-CN" altLang="en-US" sz="3100" b="1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新魏" panose="02010800040101010101" pitchFamily="2" charset="-122"/>
                <a:ea typeface="华文新魏" panose="02010800040101010101" pitchFamily="2" charset="-122"/>
              </a:rPr>
              <a:t>平等</a:t>
            </a:r>
            <a:r>
              <a:rPr lang="zh-CN" altLang="en-US" sz="3100" b="1">
                <a:latin typeface="华文新魏" panose="02010800040101010101" pitchFamily="2" charset="-122"/>
                <a:ea typeface="华文新魏" panose="02010800040101010101" pitchFamily="2" charset="-122"/>
              </a:rPr>
              <a:t>原则：直呼其名</a:t>
            </a:r>
          </a:p>
          <a:p>
            <a:pPr eaLnBrk="1" hangingPunct="1">
              <a:lnSpc>
                <a:spcPct val="140000"/>
              </a:lnSpc>
              <a:buFontTx/>
              <a:buNone/>
            </a:pPr>
            <a:r>
              <a:rPr lang="zh-CN" altLang="en-US" sz="3100" b="1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新魏" panose="02010800040101010101" pitchFamily="2" charset="-122"/>
                <a:ea typeface="华文新魏" panose="02010800040101010101" pitchFamily="2" charset="-122"/>
              </a:rPr>
              <a:t>身份等级</a:t>
            </a:r>
            <a:r>
              <a:rPr lang="zh-CN" altLang="en-US" sz="3100" b="1">
                <a:latin typeface="华文新魏" panose="02010800040101010101" pitchFamily="2" charset="-122"/>
                <a:ea typeface="华文新魏" panose="02010800040101010101" pitchFamily="2" charset="-122"/>
              </a:rPr>
              <a:t>原则：姓＋先生</a:t>
            </a:r>
            <a:r>
              <a:rPr lang="en-US" altLang="zh-CN" sz="3100" b="1">
                <a:latin typeface="华文新魏" panose="02010800040101010101" pitchFamily="2" charset="-122"/>
                <a:ea typeface="华文新魏" panose="02010800040101010101" pitchFamily="2" charset="-122"/>
              </a:rPr>
              <a:t>/</a:t>
            </a:r>
            <a:r>
              <a:rPr lang="zh-CN" altLang="en-US" sz="3100" b="1">
                <a:latin typeface="华文新魏" panose="02010800040101010101" pitchFamily="2" charset="-122"/>
                <a:ea typeface="华文新魏" panose="02010800040101010101" pitchFamily="2" charset="-122"/>
              </a:rPr>
              <a:t>小姐（女士</a:t>
            </a:r>
            <a:r>
              <a:rPr lang="en-US" altLang="zh-CN" sz="3100" b="1">
                <a:latin typeface="华文新魏" panose="02010800040101010101" pitchFamily="2" charset="-122"/>
                <a:ea typeface="华文新魏" panose="02010800040101010101" pitchFamily="2" charset="-122"/>
              </a:rPr>
              <a:t>/</a:t>
            </a:r>
            <a:r>
              <a:rPr lang="zh-CN" altLang="en-US" sz="3100" b="1">
                <a:latin typeface="华文新魏" panose="02010800040101010101" pitchFamily="2" charset="-122"/>
                <a:ea typeface="华文新魏" panose="02010800040101010101" pitchFamily="2" charset="-122"/>
              </a:rPr>
              <a:t>太太）</a:t>
            </a:r>
          </a:p>
          <a:p>
            <a:pPr eaLnBrk="1" hangingPunct="1">
              <a:lnSpc>
                <a:spcPct val="140000"/>
              </a:lnSpc>
              <a:buFontTx/>
              <a:buNone/>
            </a:pPr>
            <a:r>
              <a:rPr lang="zh-CN" altLang="en-US" sz="3100" b="1">
                <a:latin typeface="华文细黑" panose="02010600040101010101" pitchFamily="2" charset="-122"/>
                <a:ea typeface="华文新魏" panose="02010800040101010101" pitchFamily="2" charset="-122"/>
              </a:rPr>
              <a:t>“</a:t>
            </a:r>
            <a:r>
              <a:rPr lang="zh-CN" altLang="en-US" sz="3100" b="1">
                <a:latin typeface="华文新魏" panose="02010800040101010101" pitchFamily="2" charset="-122"/>
                <a:ea typeface="华文新魏" panose="02010800040101010101" pitchFamily="2" charset="-122"/>
              </a:rPr>
              <a:t>吃饭了吗？</a:t>
            </a:r>
            <a:r>
              <a:rPr lang="zh-CN" altLang="en-US" sz="3100" b="1">
                <a:latin typeface="华文细黑" panose="02010600040101010101" pitchFamily="2" charset="-122"/>
                <a:ea typeface="华文新魏" panose="02010800040101010101" pitchFamily="2" charset="-122"/>
              </a:rPr>
              <a:t>”“</a:t>
            </a:r>
            <a:r>
              <a:rPr lang="zh-CN" altLang="en-US" sz="3100" b="1">
                <a:latin typeface="华文新魏" panose="02010800040101010101" pitchFamily="2" charset="-122"/>
                <a:ea typeface="华文新魏" panose="02010800040101010101" pitchFamily="2" charset="-122"/>
              </a:rPr>
              <a:t>去哪儿呀？</a:t>
            </a:r>
            <a:r>
              <a:rPr lang="zh-CN" altLang="en-US" sz="3100" b="1">
                <a:latin typeface="华文细黑" panose="02010600040101010101" pitchFamily="2" charset="-122"/>
                <a:ea typeface="华文新魏" panose="02010800040101010101" pitchFamily="2" charset="-122"/>
              </a:rPr>
              <a:t>”</a:t>
            </a:r>
            <a:endParaRPr lang="zh-CN" altLang="en-US" sz="3100" b="1"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 eaLnBrk="1" hangingPunct="1">
              <a:lnSpc>
                <a:spcPct val="140000"/>
              </a:lnSpc>
              <a:buFontTx/>
              <a:buNone/>
            </a:pPr>
            <a:r>
              <a:rPr lang="zh-CN" altLang="en-US">
                <a:latin typeface="Arial Narrow" panose="020B0606020202030204" pitchFamily="34" charset="0"/>
              </a:rPr>
              <a:t>“</a:t>
            </a:r>
            <a:r>
              <a:rPr lang="en-US" altLang="zh-CN">
                <a:latin typeface="Arial Narrow" panose="020B0606020202030204" pitchFamily="34" charset="0"/>
              </a:rPr>
              <a:t>We </a:t>
            </a:r>
            <a:r>
              <a:rPr lang="en-US" altLang="zh-CN">
                <a:solidFill>
                  <a:srgbClr val="3333FF"/>
                </a:solidFill>
                <a:latin typeface="Arial Narrow" panose="020B0606020202030204" pitchFamily="34" charset="0"/>
              </a:rPr>
              <a:t>must </a:t>
            </a:r>
            <a:r>
              <a:rPr lang="en-US" altLang="zh-CN">
                <a:latin typeface="Arial Narrow" panose="020B0606020202030204" pitchFamily="34" charset="0"/>
              </a:rPr>
              <a:t>get together soon.”</a:t>
            </a:r>
            <a:endParaRPr lang="en-US" altLang="zh-CN" sz="3100" b="1"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  <p:sp>
        <p:nvSpPr>
          <p:cNvPr id="2" name="AutoShape 4">
            <a:extLst>
              <a:ext uri="{FF2B5EF4-FFF2-40B4-BE49-F238E27FC236}">
                <a16:creationId xmlns:a16="http://schemas.microsoft.com/office/drawing/2014/main" id="{A03B9FFA-B597-4E8E-A204-0BBC9D24A32B}"/>
              </a:ext>
            </a:extLst>
          </p:cNvPr>
          <p:cNvSpPr>
            <a:spLocks/>
          </p:cNvSpPr>
          <p:nvPr/>
        </p:nvSpPr>
        <p:spPr bwMode="auto">
          <a:xfrm>
            <a:off x="827088" y="2924175"/>
            <a:ext cx="215900" cy="1009650"/>
          </a:xfrm>
          <a:prstGeom prst="leftBrace">
            <a:avLst>
              <a:gd name="adj1" fmla="val 38971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5124" name="AutoShape 5">
            <a:extLst>
              <a:ext uri="{FF2B5EF4-FFF2-40B4-BE49-F238E27FC236}">
                <a16:creationId xmlns:a16="http://schemas.microsoft.com/office/drawing/2014/main" id="{3E1DF14A-19D4-499F-82CB-B9452AF37BF2}"/>
              </a:ext>
            </a:extLst>
          </p:cNvPr>
          <p:cNvSpPr>
            <a:spLocks/>
          </p:cNvSpPr>
          <p:nvPr/>
        </p:nvSpPr>
        <p:spPr bwMode="auto">
          <a:xfrm>
            <a:off x="838200" y="4114800"/>
            <a:ext cx="144463" cy="1009650"/>
          </a:xfrm>
          <a:prstGeom prst="leftBrace">
            <a:avLst>
              <a:gd name="adj1" fmla="val 58242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62BE11CC-4F15-4542-9488-73253D345C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zh-CN" altLang="zh-CN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>
            <a:extLst>
              <a:ext uri="{FF2B5EF4-FFF2-40B4-BE49-F238E27FC236}">
                <a16:creationId xmlns:a16="http://schemas.microsoft.com/office/drawing/2014/main" id="{0D78C49B-9DDE-49F1-B4B9-CCEFDA5E6B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5400" b="1">
                <a:solidFill>
                  <a:srgbClr val="3333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正式的邀请</a:t>
            </a:r>
          </a:p>
        </p:txBody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53BC7D15-898D-43E9-87E9-E54AD145F6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0113" y="1773238"/>
            <a:ext cx="7848600" cy="4357687"/>
          </a:xfrm>
        </p:spPr>
        <p:txBody>
          <a:bodyPr/>
          <a:lstStyle/>
          <a:p>
            <a:pPr eaLnBrk="1" hangingPunct="1">
              <a:lnSpc>
                <a:spcPct val="140000"/>
              </a:lnSpc>
              <a:buFontTx/>
              <a:buNone/>
            </a:pPr>
            <a:r>
              <a:rPr lang="en-US" altLang="zh-CN" sz="2800">
                <a:ea typeface="华文细黑" panose="02010600040101010101" pitchFamily="2" charset="-122"/>
              </a:rPr>
              <a:t>        </a:t>
            </a:r>
            <a:r>
              <a:rPr lang="zh-CN" altLang="en-US" sz="2800" b="1">
                <a:ea typeface="华文细黑" panose="02010600040101010101" pitchFamily="2" charset="-122"/>
              </a:rPr>
              <a:t>应具备四个基本要素：</a:t>
            </a:r>
          </a:p>
          <a:p>
            <a:pPr eaLnBrk="1" hangingPunct="1">
              <a:lnSpc>
                <a:spcPct val="140000"/>
              </a:lnSpc>
              <a:buFontTx/>
              <a:buNone/>
            </a:pPr>
            <a:r>
              <a:rPr lang="zh-CN" altLang="en-US" sz="2800" b="1">
                <a:ea typeface="华文细黑" panose="02010600040101010101" pitchFamily="2" charset="-122"/>
              </a:rPr>
              <a:t>                </a:t>
            </a:r>
            <a:r>
              <a:rPr lang="zh-CN" altLang="en-US" sz="3800" b="1">
                <a:latin typeface="隶书" panose="02010509060101010101" pitchFamily="49" charset="-122"/>
                <a:ea typeface="隶书" panose="02010509060101010101" pitchFamily="49" charset="-122"/>
              </a:rPr>
              <a:t>时 间</a:t>
            </a:r>
          </a:p>
          <a:p>
            <a:pPr eaLnBrk="1" hangingPunct="1">
              <a:lnSpc>
                <a:spcPct val="140000"/>
              </a:lnSpc>
              <a:buFontTx/>
              <a:buNone/>
            </a:pPr>
            <a:r>
              <a:rPr lang="zh-CN" altLang="en-US" sz="3800" b="1">
                <a:latin typeface="隶书" panose="02010509060101010101" pitchFamily="49" charset="-122"/>
                <a:ea typeface="隶书" panose="02010509060101010101" pitchFamily="49" charset="-122"/>
              </a:rPr>
              <a:t>        地 点</a:t>
            </a:r>
          </a:p>
          <a:p>
            <a:pPr eaLnBrk="1" hangingPunct="1">
              <a:lnSpc>
                <a:spcPct val="140000"/>
              </a:lnSpc>
              <a:buFontTx/>
              <a:buNone/>
            </a:pPr>
            <a:r>
              <a:rPr lang="zh-CN" altLang="en-US" sz="3800" b="1">
                <a:latin typeface="隶书" panose="02010509060101010101" pitchFamily="49" charset="-122"/>
                <a:ea typeface="隶书" panose="02010509060101010101" pitchFamily="49" charset="-122"/>
              </a:rPr>
              <a:t>        内 容</a:t>
            </a:r>
          </a:p>
          <a:p>
            <a:pPr eaLnBrk="1" hangingPunct="1">
              <a:lnSpc>
                <a:spcPct val="140000"/>
              </a:lnSpc>
              <a:buFontTx/>
              <a:buNone/>
            </a:pPr>
            <a:r>
              <a:rPr lang="zh-CN" altLang="en-US" sz="3800" b="1">
                <a:latin typeface="隶书" panose="02010509060101010101" pitchFamily="49" charset="-122"/>
                <a:ea typeface="隶书" panose="02010509060101010101" pitchFamily="49" charset="-122"/>
              </a:rPr>
              <a:t>        答 复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7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>
              <a:ext uri="{FF2B5EF4-FFF2-40B4-BE49-F238E27FC236}">
                <a16:creationId xmlns:a16="http://schemas.microsoft.com/office/drawing/2014/main" id="{857D3E03-FB46-4F13-AD21-8B801B2CFE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CN" altLang="en-US" sz="6700">
                <a:latin typeface="隶书" pitchFamily="49" charset="-122"/>
                <a:ea typeface="隶书" pitchFamily="49" charset="-122"/>
              </a:rPr>
              <a:t>请  柬</a:t>
            </a:r>
          </a:p>
        </p:txBody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46B27712-107E-442A-AEE0-0A8C26D6F9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427538" y="1412875"/>
            <a:ext cx="3959225" cy="4321175"/>
          </a:xfrm>
        </p:spPr>
        <p:txBody>
          <a:bodyPr/>
          <a:lstStyle/>
          <a:p>
            <a:pPr eaLnBrk="1" hangingPunct="1">
              <a:lnSpc>
                <a:spcPct val="140000"/>
              </a:lnSpc>
              <a:buFontTx/>
              <a:buNone/>
            </a:pPr>
            <a:r>
              <a:rPr lang="en-US" altLang="zh-CN" sz="1900">
                <a:latin typeface="华文细黑" panose="02010600040101010101" pitchFamily="2" charset="-122"/>
                <a:ea typeface="华文细黑" panose="02010600040101010101" pitchFamily="2" charset="-122"/>
              </a:rPr>
              <a:t>       </a:t>
            </a:r>
            <a:r>
              <a:rPr lang="zh-CN" altLang="en-US" sz="2500" b="1">
                <a:latin typeface="华文细黑" panose="02010600040101010101" pitchFamily="2" charset="-122"/>
                <a:ea typeface="华文细黑" panose="02010600040101010101" pitchFamily="2" charset="-122"/>
              </a:rPr>
              <a:t>谨定于</a:t>
            </a:r>
            <a:r>
              <a:rPr lang="en-US" altLang="zh-CN" sz="2500" b="1">
                <a:latin typeface="华文细黑" panose="02010600040101010101" pitchFamily="2" charset="-122"/>
                <a:ea typeface="华文细黑" panose="02010600040101010101" pitchFamily="2" charset="-122"/>
              </a:rPr>
              <a:t>2006</a:t>
            </a:r>
            <a:r>
              <a:rPr lang="zh-CN" altLang="en-US" sz="2500" b="1">
                <a:latin typeface="华文细黑" panose="02010600040101010101" pitchFamily="2" charset="-122"/>
                <a:ea typeface="华文细黑" panose="02010600040101010101" pitchFamily="2" charset="-122"/>
              </a:rPr>
              <a:t>年</a:t>
            </a:r>
            <a:r>
              <a:rPr lang="en-US" altLang="zh-CN" sz="2500" b="1">
                <a:latin typeface="华文细黑" panose="02010600040101010101" pitchFamily="2" charset="-122"/>
                <a:ea typeface="华文细黑" panose="02010600040101010101" pitchFamily="2" charset="-122"/>
              </a:rPr>
              <a:t>12</a:t>
            </a:r>
            <a:r>
              <a:rPr lang="zh-CN" altLang="en-US" sz="2500" b="1">
                <a:latin typeface="华文细黑" panose="02010600040101010101" pitchFamily="2" charset="-122"/>
                <a:ea typeface="华文细黑" panose="02010600040101010101" pitchFamily="2" charset="-122"/>
              </a:rPr>
              <a:t>月</a:t>
            </a:r>
            <a:r>
              <a:rPr lang="en-US" altLang="zh-CN" sz="2500" b="1">
                <a:latin typeface="华文细黑" panose="02010600040101010101" pitchFamily="2" charset="-122"/>
                <a:ea typeface="华文细黑" panose="02010600040101010101" pitchFamily="2" charset="-122"/>
              </a:rPr>
              <a:t>7</a:t>
            </a:r>
            <a:r>
              <a:rPr lang="zh-CN" altLang="en-US" sz="2500" b="1">
                <a:latin typeface="华文细黑" panose="02010600040101010101" pitchFamily="2" charset="-122"/>
                <a:ea typeface="华文细黑" panose="02010600040101010101" pitchFamily="2" charset="-122"/>
              </a:rPr>
              <a:t>日下午</a:t>
            </a:r>
            <a:r>
              <a:rPr lang="en-US" altLang="zh-CN" sz="2500" b="1">
                <a:latin typeface="华文细黑" panose="02010600040101010101" pitchFamily="2" charset="-122"/>
                <a:ea typeface="华文细黑" panose="02010600040101010101" pitchFamily="2" charset="-122"/>
              </a:rPr>
              <a:t>3</a:t>
            </a:r>
            <a:r>
              <a:rPr lang="zh-CN" altLang="en-US" sz="2500" b="1">
                <a:latin typeface="华文细黑" panose="02010600040101010101" pitchFamily="2" charset="-122"/>
                <a:ea typeface="华文细黑" panose="02010600040101010101" pitchFamily="2" charset="-122"/>
              </a:rPr>
              <a:t>点在牛津街圣彼得堡教堂为小女南希和爱德华</a:t>
            </a:r>
            <a:r>
              <a:rPr lang="en-US" altLang="zh-CN" sz="2500" b="1">
                <a:latin typeface="华文细黑" panose="02010600040101010101" pitchFamily="2" charset="-122"/>
                <a:ea typeface="华文细黑" panose="02010600040101010101" pitchFamily="2" charset="-122"/>
              </a:rPr>
              <a:t>· </a:t>
            </a:r>
            <a:r>
              <a:rPr lang="zh-CN" altLang="en-US" sz="2500" b="1">
                <a:latin typeface="华文细黑" panose="02010600040101010101" pitchFamily="2" charset="-122"/>
                <a:ea typeface="华文细黑" panose="02010600040101010101" pitchFamily="2" charset="-122"/>
              </a:rPr>
              <a:t>索尔斯基先生举行婚礼。敬请威廉斯先生和夫人光临。</a:t>
            </a:r>
          </a:p>
          <a:p>
            <a:pPr eaLnBrk="1" hangingPunct="1">
              <a:lnSpc>
                <a:spcPct val="140000"/>
              </a:lnSpc>
              <a:buFontTx/>
              <a:buNone/>
            </a:pPr>
            <a:r>
              <a:rPr lang="zh-CN" altLang="en-US" sz="2500" b="1">
                <a:latin typeface="华文细黑" panose="02010600040101010101" pitchFamily="2" charset="-122"/>
                <a:ea typeface="华文细黑" panose="02010600040101010101" pitchFamily="2" charset="-122"/>
              </a:rPr>
              <a:t>           格林教授和夫人鞠躬</a:t>
            </a:r>
            <a:br>
              <a:rPr lang="zh-CN" altLang="en-US" sz="2500" b="1">
                <a:latin typeface="华文细黑" panose="02010600040101010101" pitchFamily="2" charset="-122"/>
                <a:ea typeface="华文细黑" panose="02010600040101010101" pitchFamily="2" charset="-122"/>
              </a:rPr>
            </a:br>
            <a:r>
              <a:rPr lang="zh-CN" altLang="en-US" sz="2500" b="1">
                <a:latin typeface="华文细黑" panose="02010600040101010101" pitchFamily="2" charset="-122"/>
                <a:ea typeface="华文细黑" panose="02010600040101010101" pitchFamily="2" charset="-122"/>
              </a:rPr>
              <a:t>      敬请赐复。</a:t>
            </a:r>
          </a:p>
        </p:txBody>
      </p:sp>
      <p:sp>
        <p:nvSpPr>
          <p:cNvPr id="33796" name="Rectangle 4">
            <a:extLst>
              <a:ext uri="{FF2B5EF4-FFF2-40B4-BE49-F238E27FC236}">
                <a16:creationId xmlns:a16="http://schemas.microsoft.com/office/drawing/2014/main" id="{CA3EB8FA-F226-498B-B91D-1578FEAD9A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550" y="1484313"/>
            <a:ext cx="7561263" cy="4537075"/>
          </a:xfrm>
          <a:prstGeom prst="rect">
            <a:avLst/>
          </a:prstGeom>
          <a:noFill/>
          <a:ln w="38100">
            <a:solidFill>
              <a:srgbClr val="9B37FF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/>
          </a:p>
        </p:txBody>
      </p:sp>
      <p:pic>
        <p:nvPicPr>
          <p:cNvPr id="73733" name="Picture 5" descr="请柬">
            <a:extLst>
              <a:ext uri="{FF2B5EF4-FFF2-40B4-BE49-F238E27FC236}">
                <a16:creationId xmlns:a16="http://schemas.microsoft.com/office/drawing/2014/main" id="{37CF8666-9DAB-4483-A8AA-003B3FB2EA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1916113"/>
            <a:ext cx="3073400" cy="367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3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1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72D59C00-F90D-4054-8027-21B7BFDE32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1188" y="0"/>
            <a:ext cx="7543800" cy="1268413"/>
          </a:xfrm>
        </p:spPr>
        <p:txBody>
          <a:bodyPr/>
          <a:lstStyle/>
          <a:p>
            <a:pPr eaLnBrk="1" hangingPunct="1"/>
            <a:r>
              <a:rPr lang="zh-CN" altLang="en-US" sz="5400" b="1">
                <a:solidFill>
                  <a:srgbClr val="3333FF"/>
                </a:solidFill>
                <a:ea typeface="隶书" panose="02010509060101010101" pitchFamily="49" charset="-122"/>
              </a:rPr>
              <a:t>守时还是迟到？</a:t>
            </a:r>
          </a:p>
        </p:txBody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2826FC3D-0B34-4DD4-84E2-338BAF8EE4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143000"/>
            <a:ext cx="8763000" cy="5165725"/>
          </a:xfrm>
        </p:spPr>
        <p:txBody>
          <a:bodyPr/>
          <a:lstStyle/>
          <a:p>
            <a:pPr eaLnBrk="1" hangingPunct="1">
              <a:lnSpc>
                <a:spcPct val="130000"/>
              </a:lnSpc>
              <a:buFontTx/>
              <a:buNone/>
            </a:pPr>
            <a:r>
              <a:rPr lang="en-US" altLang="zh-CN" sz="3000" b="1">
                <a:latin typeface="华文细黑" panose="02010600040101010101" pitchFamily="2" charset="-122"/>
                <a:ea typeface="华文细黑" panose="02010600040101010101" pitchFamily="2" charset="-122"/>
              </a:rPr>
              <a:t>      </a:t>
            </a:r>
            <a:r>
              <a:rPr lang="zh-CN" altLang="en-US" sz="3000" b="1">
                <a:latin typeface="华文细黑" panose="02010600040101010101" pitchFamily="2" charset="-122"/>
                <a:ea typeface="华文细黑" panose="02010600040101010101" pitchFamily="2" charset="-122"/>
              </a:rPr>
              <a:t>在英美国家，一般情况下，工作和生活中跟别人约定了时间，应该守时，不能迟到，这被认为是有责任心的一种体现。</a:t>
            </a:r>
          </a:p>
          <a:p>
            <a:pPr eaLnBrk="1" hangingPunct="1">
              <a:lnSpc>
                <a:spcPct val="130000"/>
              </a:lnSpc>
              <a:buFontTx/>
              <a:buNone/>
            </a:pPr>
            <a:r>
              <a:rPr lang="zh-CN" altLang="en-US" sz="2700" b="1">
                <a:solidFill>
                  <a:srgbClr val="3333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（即便是去看电影，听音乐会，也都该守时，因为中途入场会打扰别人。）</a:t>
            </a:r>
          </a:p>
          <a:p>
            <a:pPr eaLnBrk="1" hangingPunct="1">
              <a:lnSpc>
                <a:spcPct val="130000"/>
              </a:lnSpc>
              <a:buFontTx/>
              <a:buNone/>
            </a:pPr>
            <a:r>
              <a:rPr lang="zh-CN" altLang="en-US" sz="3000" b="1">
                <a:latin typeface="华文细黑" panose="02010600040101010101" pitchFamily="2" charset="-122"/>
                <a:ea typeface="华文细黑" panose="02010600040101010101" pitchFamily="2" charset="-122"/>
              </a:rPr>
              <a:t>      但有时，有的约会可以、而且最好是迟到，如：别人邀请你去他家里作客</a:t>
            </a:r>
            <a:r>
              <a:rPr lang="zh-CN" altLang="en-US" sz="2700" b="1">
                <a:solidFill>
                  <a:srgbClr val="3333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（迟到</a:t>
            </a:r>
            <a:r>
              <a:rPr lang="en-US" altLang="zh-CN" sz="2700" b="1">
                <a:solidFill>
                  <a:srgbClr val="3333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5</a:t>
            </a:r>
            <a:r>
              <a:rPr lang="zh-CN" altLang="en-US" sz="2700" b="1">
                <a:solidFill>
                  <a:srgbClr val="3333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－</a:t>
            </a:r>
            <a:r>
              <a:rPr lang="en-US" altLang="zh-CN" sz="2700" b="1">
                <a:solidFill>
                  <a:srgbClr val="3333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15</a:t>
            </a:r>
            <a:r>
              <a:rPr lang="zh-CN" altLang="en-US" sz="2700" b="1">
                <a:solidFill>
                  <a:srgbClr val="3333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分钟都是可以的）</a:t>
            </a:r>
            <a:r>
              <a:rPr lang="zh-CN" altLang="en-US" sz="3000" b="1">
                <a:latin typeface="华文细黑" panose="02010600040101010101" pitchFamily="2" charset="-122"/>
                <a:ea typeface="华文细黑" panose="02010600040101010101" pitchFamily="2" charset="-122"/>
              </a:rPr>
              <a:t>、参加美国教堂聚餐或者参加一般的舞会、茶会、鸡尾酒会等等。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5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>
            <a:extLst>
              <a:ext uri="{FF2B5EF4-FFF2-40B4-BE49-F238E27FC236}">
                <a16:creationId xmlns:a16="http://schemas.microsoft.com/office/drawing/2014/main" id="{0FC7A62E-E9F8-457C-936C-0F5218FD8F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5400" b="1">
                <a:solidFill>
                  <a:srgbClr val="3333FF"/>
                </a:solidFill>
                <a:ea typeface="隶书" panose="02010509060101010101" pitchFamily="49" charset="-122"/>
              </a:rPr>
              <a:t>在餐馆吃饭应注意的问题</a:t>
            </a:r>
          </a:p>
        </p:txBody>
      </p:sp>
      <p:sp>
        <p:nvSpPr>
          <p:cNvPr id="75779" name="Rectangle 3">
            <a:extLst>
              <a:ext uri="{FF2B5EF4-FFF2-40B4-BE49-F238E27FC236}">
                <a16:creationId xmlns:a16="http://schemas.microsoft.com/office/drawing/2014/main" id="{62634B9E-BD47-4CD1-BE23-CE8F7D6EE7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1550" y="1844675"/>
            <a:ext cx="7777163" cy="4679950"/>
          </a:xfrm>
        </p:spPr>
        <p:txBody>
          <a:bodyPr/>
          <a:lstStyle/>
          <a:p>
            <a:pPr eaLnBrk="1" hangingPunct="1">
              <a:lnSpc>
                <a:spcPct val="130000"/>
              </a:lnSpc>
              <a:buFontTx/>
              <a:buNone/>
            </a:pPr>
            <a:r>
              <a:rPr lang="en-US" altLang="zh-CN" sz="3000" b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隶书" panose="02010509060101010101" pitchFamily="49" charset="-122"/>
                <a:ea typeface="隶书" panose="02010509060101010101" pitchFamily="49" charset="-122"/>
              </a:rPr>
              <a:t>①</a:t>
            </a:r>
            <a:r>
              <a:rPr lang="en-US" altLang="zh-CN" sz="3000" b="1">
                <a:latin typeface="楷体_GB2312" pitchFamily="49" charset="-122"/>
                <a:ea typeface="楷体_GB2312" pitchFamily="49" charset="-122"/>
              </a:rPr>
              <a:t> </a:t>
            </a:r>
            <a:r>
              <a:rPr lang="zh-CN" altLang="en-US" sz="3000" b="1">
                <a:latin typeface="华文细黑" panose="02010600040101010101" pitchFamily="2" charset="-122"/>
                <a:ea typeface="华文细黑" panose="02010600040101010101" pitchFamily="2" charset="-122"/>
              </a:rPr>
              <a:t>餐费一般是</a:t>
            </a:r>
            <a:r>
              <a:rPr lang="zh-CN" altLang="en-US" sz="3000" b="1">
                <a:solidFill>
                  <a:srgbClr val="FF33CC"/>
                </a:solidFill>
                <a:latin typeface="华文细黑" panose="02010600040101010101" pitchFamily="2" charset="-122"/>
                <a:ea typeface="隶书" panose="02010509060101010101" pitchFamily="49" charset="-122"/>
              </a:rPr>
              <a:t>“</a:t>
            </a:r>
            <a:r>
              <a:rPr lang="en-US" altLang="zh-CN" sz="3000" b="1">
                <a:solidFill>
                  <a:srgbClr val="FF33CC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AA</a:t>
            </a:r>
            <a:r>
              <a:rPr lang="en-US" altLang="zh-CN" sz="3000" b="1">
                <a:solidFill>
                  <a:srgbClr val="FF33CC"/>
                </a:solidFill>
                <a:latin typeface="华文细黑" panose="02010600040101010101" pitchFamily="2" charset="-122"/>
                <a:ea typeface="隶书" panose="02010509060101010101" pitchFamily="49" charset="-122"/>
              </a:rPr>
              <a:t>”</a:t>
            </a:r>
            <a:r>
              <a:rPr lang="zh-CN" altLang="en-US" sz="3000" b="1">
                <a:solidFill>
                  <a:srgbClr val="FF33CC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制</a:t>
            </a:r>
            <a:r>
              <a:rPr lang="zh-CN" altLang="en-US" sz="3000" b="1">
                <a:latin typeface="华文细黑" panose="02010600040101010101" pitchFamily="2" charset="-122"/>
                <a:ea typeface="华文细黑" panose="02010600040101010101" pitchFamily="2" charset="-122"/>
              </a:rPr>
              <a:t>，各付各的钱；如果是一方请客，事先已经约好，不必在餐馆中争先恐后的付帐；</a:t>
            </a:r>
          </a:p>
          <a:p>
            <a:pPr eaLnBrk="1" hangingPunct="1">
              <a:lnSpc>
                <a:spcPct val="130000"/>
              </a:lnSpc>
              <a:buFontTx/>
              <a:buNone/>
            </a:pPr>
            <a:r>
              <a:rPr lang="zh-CN" altLang="en-US" sz="3000" b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隶书" panose="02010509060101010101" pitchFamily="49" charset="-122"/>
                <a:ea typeface="隶书" panose="02010509060101010101" pitchFamily="49" charset="-122"/>
              </a:rPr>
              <a:t>② </a:t>
            </a:r>
            <a:r>
              <a:rPr lang="zh-CN" altLang="en-US" sz="3000" b="1">
                <a:latin typeface="华文细黑" panose="02010600040101010101" pitchFamily="2" charset="-122"/>
                <a:ea typeface="华文细黑" panose="02010600040101010101" pitchFamily="2" charset="-122"/>
              </a:rPr>
              <a:t>选择座位要听从指引，不要随心所欲；</a:t>
            </a:r>
          </a:p>
          <a:p>
            <a:pPr eaLnBrk="1" hangingPunct="1">
              <a:lnSpc>
                <a:spcPct val="130000"/>
              </a:lnSpc>
              <a:buFontTx/>
              <a:buNone/>
            </a:pPr>
            <a:r>
              <a:rPr lang="zh-CN" altLang="en-US" sz="3000" b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隶书" panose="02010509060101010101" pitchFamily="49" charset="-122"/>
                <a:ea typeface="隶书" panose="02010509060101010101" pitchFamily="49" charset="-122"/>
              </a:rPr>
              <a:t>③ </a:t>
            </a:r>
            <a:r>
              <a:rPr lang="zh-CN" altLang="en-US" sz="3000" b="1">
                <a:latin typeface="华文细黑" panose="02010600040101010101" pitchFamily="2" charset="-122"/>
                <a:ea typeface="华文细黑" panose="02010600040101010101" pitchFamily="2" charset="-122"/>
              </a:rPr>
              <a:t>要记住给小费，金额为总消费额的</a:t>
            </a:r>
            <a:r>
              <a:rPr lang="en-US" altLang="zh-CN" sz="2700" b="1">
                <a:solidFill>
                  <a:srgbClr val="FF33CC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10</a:t>
            </a:r>
            <a:r>
              <a:rPr lang="zh-CN" altLang="en-US" sz="2700" b="1">
                <a:solidFill>
                  <a:srgbClr val="FF33CC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％－</a:t>
            </a:r>
            <a:r>
              <a:rPr lang="en-US" altLang="zh-CN" sz="2700" b="1">
                <a:solidFill>
                  <a:srgbClr val="FF33CC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25</a:t>
            </a:r>
            <a:r>
              <a:rPr lang="zh-CN" altLang="en-US" sz="2700" b="1">
                <a:solidFill>
                  <a:srgbClr val="FF33CC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％</a:t>
            </a:r>
            <a:r>
              <a:rPr lang="zh-CN" altLang="en-US" sz="3000" b="1">
                <a:latin typeface="华文细黑" panose="02010600040101010101" pitchFamily="2" charset="-122"/>
                <a:ea typeface="华文细黑" panose="02010600040101010101" pitchFamily="2" charset="-122"/>
              </a:rPr>
              <a:t>不等。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9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>
            <a:extLst>
              <a:ext uri="{FF2B5EF4-FFF2-40B4-BE49-F238E27FC236}">
                <a16:creationId xmlns:a16="http://schemas.microsoft.com/office/drawing/2014/main" id="{72805899-E198-498C-9A03-B43EA4BA8F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620713"/>
            <a:ext cx="7786688" cy="1511300"/>
          </a:xfrm>
        </p:spPr>
        <p:txBody>
          <a:bodyPr/>
          <a:lstStyle/>
          <a:p>
            <a:pPr eaLnBrk="1" hangingPunct="1"/>
            <a:r>
              <a:rPr lang="zh-CN" altLang="en-US" sz="4900" b="1">
                <a:solidFill>
                  <a:srgbClr val="3333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在家里请英美人吃饭</a:t>
            </a:r>
            <a:br>
              <a:rPr lang="zh-CN" altLang="en-US" sz="4900" b="1">
                <a:solidFill>
                  <a:srgbClr val="3333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</a:br>
            <a:r>
              <a:rPr lang="zh-CN" altLang="en-US" sz="4900" b="1">
                <a:solidFill>
                  <a:srgbClr val="3333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      需要注意的一些问题</a:t>
            </a:r>
          </a:p>
        </p:txBody>
      </p:sp>
      <p:sp>
        <p:nvSpPr>
          <p:cNvPr id="77827" name="Rectangle 3">
            <a:extLst>
              <a:ext uri="{FF2B5EF4-FFF2-40B4-BE49-F238E27FC236}">
                <a16:creationId xmlns:a16="http://schemas.microsoft.com/office/drawing/2014/main" id="{7D5D727C-6BF5-4D81-A863-34800E8430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4213" y="2276475"/>
            <a:ext cx="8280400" cy="3889375"/>
          </a:xfrm>
        </p:spPr>
        <p:txBody>
          <a:bodyPr/>
          <a:lstStyle/>
          <a:p>
            <a:pPr eaLnBrk="1" hangingPunct="1">
              <a:lnSpc>
                <a:spcPct val="130000"/>
              </a:lnSpc>
              <a:buFontTx/>
              <a:buNone/>
            </a:pPr>
            <a:r>
              <a:rPr lang="en-US" altLang="zh-CN" sz="3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隶书" panose="02010509060101010101" pitchFamily="49" charset="-122"/>
                <a:ea typeface="隶书" panose="02010509060101010101" pitchFamily="49" charset="-122"/>
              </a:rPr>
              <a:t> </a:t>
            </a:r>
            <a:r>
              <a:rPr lang="en-US" altLang="zh-CN" sz="3000" b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隶书" panose="02010509060101010101" pitchFamily="49" charset="-122"/>
                <a:ea typeface="隶书" panose="02010509060101010101" pitchFamily="49" charset="-122"/>
              </a:rPr>
              <a:t>①  </a:t>
            </a:r>
            <a:r>
              <a:rPr lang="zh-CN" altLang="en-US" sz="3000" b="1">
                <a:latin typeface="华文细黑" panose="02010600040101010101" pitchFamily="2" charset="-122"/>
                <a:ea typeface="华文细黑" panose="02010600040101010101" pitchFamily="2" charset="-122"/>
              </a:rPr>
              <a:t>菜不用准备太多，太杂；</a:t>
            </a:r>
          </a:p>
          <a:p>
            <a:pPr eaLnBrk="1" hangingPunct="1">
              <a:lnSpc>
                <a:spcPct val="130000"/>
              </a:lnSpc>
              <a:buFontTx/>
              <a:buNone/>
            </a:pPr>
            <a:r>
              <a:rPr lang="zh-CN" altLang="en-US" sz="3000" b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隶书" panose="02010509060101010101" pitchFamily="49" charset="-122"/>
                <a:ea typeface="隶书" panose="02010509060101010101" pitchFamily="49" charset="-122"/>
              </a:rPr>
              <a:t> ②  </a:t>
            </a:r>
            <a:r>
              <a:rPr lang="zh-CN" altLang="en-US" sz="3000" b="1">
                <a:latin typeface="华文细黑" panose="02010600040101010101" pitchFamily="2" charset="-122"/>
                <a:ea typeface="华文细黑" panose="02010600040101010101" pitchFamily="2" charset="-122"/>
              </a:rPr>
              <a:t>不要一再问人家要不要食物，或是不停的给客人夹菜，强塞食物给客人；</a:t>
            </a:r>
          </a:p>
          <a:p>
            <a:pPr eaLnBrk="1" hangingPunct="1">
              <a:lnSpc>
                <a:spcPct val="130000"/>
              </a:lnSpc>
              <a:buFontTx/>
              <a:buNone/>
            </a:pPr>
            <a:r>
              <a:rPr lang="zh-CN" altLang="en-US" sz="3000" b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隶书" panose="02010509060101010101" pitchFamily="49" charset="-122"/>
                <a:ea typeface="隶书" panose="02010509060101010101" pitchFamily="49" charset="-122"/>
              </a:rPr>
              <a:t> ③  </a:t>
            </a:r>
            <a:r>
              <a:rPr lang="zh-CN" altLang="en-US" sz="3000" b="1">
                <a:latin typeface="华文细黑" panose="02010600040101010101" pitchFamily="2" charset="-122"/>
                <a:ea typeface="华文细黑" panose="02010600040101010101" pitchFamily="2" charset="-122"/>
              </a:rPr>
              <a:t>最好准备“公筷母勺”；</a:t>
            </a:r>
          </a:p>
          <a:p>
            <a:pPr eaLnBrk="1" hangingPunct="1">
              <a:lnSpc>
                <a:spcPct val="130000"/>
              </a:lnSpc>
              <a:buFontTx/>
              <a:buNone/>
            </a:pPr>
            <a:r>
              <a:rPr lang="zh-CN" altLang="en-US" sz="3000" b="1">
                <a:latin typeface="华文细黑" panose="02010600040101010101" pitchFamily="2" charset="-122"/>
                <a:ea typeface="华文细黑" panose="02010600040101010101" pitchFamily="2" charset="-122"/>
              </a:rPr>
              <a:t> </a:t>
            </a:r>
            <a:r>
              <a:rPr lang="zh-CN" altLang="en-US" sz="3000" b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隶书" panose="02010509060101010101" pitchFamily="49" charset="-122"/>
                <a:ea typeface="隶书" panose="02010509060101010101" pitchFamily="49" charset="-122"/>
              </a:rPr>
              <a:t>④  </a:t>
            </a:r>
            <a:r>
              <a:rPr lang="zh-CN" altLang="en-US" sz="3000" b="1">
                <a:latin typeface="华文细黑" panose="02010600040101010101" pitchFamily="2" charset="-122"/>
                <a:ea typeface="华文细黑" panose="02010600040101010101" pitchFamily="2" charset="-122"/>
              </a:rPr>
              <a:t>最好准备饭后点心，重交流，轻吃喝。</a:t>
            </a:r>
          </a:p>
          <a:p>
            <a:pPr eaLnBrk="1" hangingPunct="1">
              <a:lnSpc>
                <a:spcPct val="130000"/>
              </a:lnSpc>
              <a:buFontTx/>
              <a:buNone/>
            </a:pPr>
            <a:r>
              <a:rPr lang="zh-CN" altLang="en-US" sz="2300" b="1">
                <a:solidFill>
                  <a:srgbClr val="3333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    （不要一再给客人斟茶，也许客人不喜欢，或者已经不想喝了。）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77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7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>
            <a:extLst>
              <a:ext uri="{FF2B5EF4-FFF2-40B4-BE49-F238E27FC236}">
                <a16:creationId xmlns:a16="http://schemas.microsoft.com/office/drawing/2014/main" id="{3ED3C5C0-8F08-43AC-9E64-62DA0EDE80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763000" cy="1511300"/>
          </a:xfrm>
        </p:spPr>
        <p:txBody>
          <a:bodyPr/>
          <a:lstStyle/>
          <a:p>
            <a:pPr eaLnBrk="1" hangingPunct="1"/>
            <a:r>
              <a:rPr lang="zh-CN" altLang="en-US" sz="4900" b="1">
                <a:solidFill>
                  <a:srgbClr val="3333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去英美人家里吃饭</a:t>
            </a:r>
            <a:br>
              <a:rPr lang="zh-CN" altLang="en-US" sz="4900" b="1">
                <a:solidFill>
                  <a:srgbClr val="3333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</a:br>
            <a:r>
              <a:rPr lang="zh-CN" altLang="en-US" sz="4900" b="1">
                <a:solidFill>
                  <a:srgbClr val="3333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        应注意的一些问题</a:t>
            </a:r>
          </a:p>
        </p:txBody>
      </p:sp>
      <p:sp>
        <p:nvSpPr>
          <p:cNvPr id="78851" name="Rectangle 3">
            <a:extLst>
              <a:ext uri="{FF2B5EF4-FFF2-40B4-BE49-F238E27FC236}">
                <a16:creationId xmlns:a16="http://schemas.microsoft.com/office/drawing/2014/main" id="{1805E315-AAF6-4E87-BF92-408BC75030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1700213"/>
            <a:ext cx="8137525" cy="4824412"/>
          </a:xfrm>
        </p:spPr>
        <p:txBody>
          <a:bodyPr/>
          <a:lstStyle/>
          <a:p>
            <a:pPr eaLnBrk="1" hangingPunct="1">
              <a:lnSpc>
                <a:spcPct val="145000"/>
              </a:lnSpc>
              <a:buFontTx/>
              <a:buNone/>
            </a:pPr>
            <a:r>
              <a:rPr lang="en-US" altLang="zh-CN" sz="3000" b="1">
                <a:latin typeface="华文细黑" panose="02010600040101010101" pitchFamily="2" charset="-122"/>
                <a:ea typeface="华文细黑" panose="02010600040101010101" pitchFamily="2" charset="-122"/>
              </a:rPr>
              <a:t>1</a:t>
            </a:r>
            <a:r>
              <a:rPr lang="zh-CN" altLang="en-US" sz="3000" b="1">
                <a:latin typeface="华文细黑" panose="02010600040101010101" pitchFamily="2" charset="-122"/>
                <a:ea typeface="华文细黑" panose="02010600040101010101" pitchFamily="2" charset="-122"/>
              </a:rPr>
              <a:t>）最好别提前或准时到；</a:t>
            </a:r>
          </a:p>
          <a:p>
            <a:pPr eaLnBrk="1" hangingPunct="1">
              <a:lnSpc>
                <a:spcPct val="145000"/>
              </a:lnSpc>
              <a:buFontTx/>
              <a:buNone/>
            </a:pPr>
            <a:r>
              <a:rPr lang="en-US" altLang="zh-CN" sz="3000" b="1">
                <a:latin typeface="华文细黑" panose="02010600040101010101" pitchFamily="2" charset="-122"/>
                <a:ea typeface="华文细黑" panose="02010600040101010101" pitchFamily="2" charset="-122"/>
              </a:rPr>
              <a:t>2</a:t>
            </a:r>
            <a:r>
              <a:rPr lang="zh-CN" altLang="en-US" sz="3000" b="1">
                <a:latin typeface="华文细黑" panose="02010600040101010101" pitchFamily="2" charset="-122"/>
                <a:ea typeface="华文细黑" panose="02010600040101010101" pitchFamily="2" charset="-122"/>
              </a:rPr>
              <a:t>）可以带一点小礼物，如小丝帕、红葡萄酒、鲜花</a:t>
            </a:r>
            <a:r>
              <a:rPr lang="zh-CN" altLang="en-US" sz="2700" b="1">
                <a:solidFill>
                  <a:srgbClr val="3333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（切忌</a:t>
            </a:r>
            <a:r>
              <a:rPr lang="en-US" altLang="zh-CN" sz="2700" b="1">
                <a:solidFill>
                  <a:srgbClr val="3333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13</a:t>
            </a:r>
            <a:r>
              <a:rPr lang="zh-CN" altLang="en-US" sz="2700" b="1">
                <a:solidFill>
                  <a:srgbClr val="3333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这个数字）</a:t>
            </a:r>
            <a:r>
              <a:rPr lang="zh-CN" altLang="en-US" sz="3000" b="1">
                <a:latin typeface="华文细黑" panose="02010600040101010101" pitchFamily="2" charset="-122"/>
                <a:ea typeface="华文细黑" panose="02010600040101010101" pitchFamily="2" charset="-122"/>
              </a:rPr>
              <a:t>等，一定要交给女主人；</a:t>
            </a:r>
            <a:r>
              <a:rPr lang="zh-CN" altLang="en-US" sz="3000" b="1">
                <a:latin typeface="华文细黑" panose="02010600040101010101" pitchFamily="2" charset="-122"/>
                <a:ea typeface="华文细黑" panose="02010600040101010101" pitchFamily="2" charset="-122"/>
                <a:hlinkClick r:id="rId2" action="ppaction://hlinksldjump"/>
              </a:rPr>
              <a:t> 送礼</a:t>
            </a:r>
            <a:endParaRPr lang="zh-CN" altLang="en-US" sz="3000" b="1">
              <a:latin typeface="华文细黑" panose="02010600040101010101" pitchFamily="2" charset="-122"/>
              <a:ea typeface="华文细黑" panose="02010600040101010101" pitchFamily="2" charset="-122"/>
            </a:endParaRPr>
          </a:p>
          <a:p>
            <a:pPr eaLnBrk="1" hangingPunct="1">
              <a:lnSpc>
                <a:spcPct val="145000"/>
              </a:lnSpc>
              <a:buFontTx/>
              <a:buNone/>
            </a:pPr>
            <a:r>
              <a:rPr lang="en-US" altLang="zh-CN" sz="3000" b="1">
                <a:latin typeface="华文细黑" panose="02010600040101010101" pitchFamily="2" charset="-122"/>
                <a:ea typeface="华文细黑" panose="02010600040101010101" pitchFamily="2" charset="-122"/>
              </a:rPr>
              <a:t>3</a:t>
            </a:r>
            <a:r>
              <a:rPr lang="zh-CN" altLang="en-US" sz="3000" b="1">
                <a:latin typeface="华文细黑" panose="02010600040101010101" pitchFamily="2" charset="-122"/>
                <a:ea typeface="华文细黑" panose="02010600040101010101" pitchFamily="2" charset="-122"/>
              </a:rPr>
              <a:t>）想吃什么自己取，不要客气，不要等待主人三番五次请你吃；</a:t>
            </a:r>
          </a:p>
          <a:p>
            <a:pPr eaLnBrk="1" hangingPunct="1">
              <a:lnSpc>
                <a:spcPct val="145000"/>
              </a:lnSpc>
              <a:buFontTx/>
              <a:buNone/>
            </a:pPr>
            <a:r>
              <a:rPr lang="en-US" altLang="zh-CN" sz="3000" b="1">
                <a:latin typeface="华文细黑" panose="02010600040101010101" pitchFamily="2" charset="-122"/>
                <a:ea typeface="华文细黑" panose="02010600040101010101" pitchFamily="2" charset="-122"/>
              </a:rPr>
              <a:t>4</a:t>
            </a:r>
            <a:r>
              <a:rPr lang="zh-CN" altLang="en-US" sz="3000" b="1">
                <a:latin typeface="华文细黑" panose="02010600040101010101" pitchFamily="2" charset="-122"/>
                <a:ea typeface="华文细黑" panose="02010600040101010101" pitchFamily="2" charset="-122"/>
              </a:rPr>
              <a:t>）品尝菜肴后要称赞女主人的厨艺好；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1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>
            <a:extLst>
              <a:ext uri="{FF2B5EF4-FFF2-40B4-BE49-F238E27FC236}">
                <a16:creationId xmlns:a16="http://schemas.microsoft.com/office/drawing/2014/main" id="{0C591C06-CA98-447A-A8BB-8F681749E1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4213" y="620713"/>
            <a:ext cx="7200900" cy="5832475"/>
          </a:xfrm>
        </p:spPr>
        <p:txBody>
          <a:bodyPr/>
          <a:lstStyle/>
          <a:p>
            <a:pPr eaLnBrk="1" hangingPunct="1">
              <a:lnSpc>
                <a:spcPct val="195000"/>
              </a:lnSpc>
              <a:buFontTx/>
              <a:buNone/>
            </a:pPr>
            <a:r>
              <a:rPr lang="en-US" altLang="zh-CN" sz="3100" b="1">
                <a:latin typeface="华文细黑" panose="02010600040101010101" pitchFamily="2" charset="-122"/>
                <a:ea typeface="华文细黑" panose="02010600040101010101" pitchFamily="2" charset="-122"/>
              </a:rPr>
              <a:t>5</a:t>
            </a:r>
            <a:r>
              <a:rPr lang="zh-CN" altLang="en-US" sz="3100" b="1">
                <a:latin typeface="华文细黑" panose="02010600040101010101" pitchFamily="2" charset="-122"/>
                <a:ea typeface="华文细黑" panose="02010600040101010101" pitchFamily="2" charset="-122"/>
              </a:rPr>
              <a:t>）吃完后不要立即就走，而是要坐下来和主人聊一会天，喝点茶，</a:t>
            </a:r>
          </a:p>
          <a:p>
            <a:pPr eaLnBrk="1" hangingPunct="1">
              <a:lnSpc>
                <a:spcPct val="195000"/>
              </a:lnSpc>
              <a:buFontTx/>
              <a:buNone/>
            </a:pPr>
            <a:r>
              <a:rPr lang="zh-CN" altLang="en-US" sz="3100" b="1">
                <a:latin typeface="华文细黑" panose="02010600040101010101" pitchFamily="2" charset="-122"/>
                <a:ea typeface="华文细黑" panose="02010600040101010101" pitchFamily="2" charset="-122"/>
              </a:rPr>
              <a:t>    吃点点心；</a:t>
            </a:r>
          </a:p>
        </p:txBody>
      </p:sp>
      <p:pic>
        <p:nvPicPr>
          <p:cNvPr id="80899" name="Picture 3" descr="一杯清茶提提神">
            <a:extLst>
              <a:ext uri="{FF2B5EF4-FFF2-40B4-BE49-F238E27FC236}">
                <a16:creationId xmlns:a16="http://schemas.microsoft.com/office/drawing/2014/main" id="{B702C4F1-86BB-44E3-A831-6B0DE89DF64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3644900"/>
            <a:ext cx="3241675" cy="2532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0900" name="Picture 4" descr="点心">
            <a:extLst>
              <a:ext uri="{FF2B5EF4-FFF2-40B4-BE49-F238E27FC236}">
                <a16:creationId xmlns:a16="http://schemas.microsoft.com/office/drawing/2014/main" id="{87C9F37E-4F5F-400B-A2AC-217A2F9DB3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1844675"/>
            <a:ext cx="2455863" cy="345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0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80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80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808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8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>
            <a:extLst>
              <a:ext uri="{FF2B5EF4-FFF2-40B4-BE49-F238E27FC236}">
                <a16:creationId xmlns:a16="http://schemas.microsoft.com/office/drawing/2014/main" id="{2B853368-F356-489D-9B36-883EE8E4F7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1268413"/>
            <a:ext cx="8002588" cy="4824412"/>
          </a:xfrm>
        </p:spPr>
        <p:txBody>
          <a:bodyPr/>
          <a:lstStyle/>
          <a:p>
            <a:pPr eaLnBrk="1" hangingPunct="1">
              <a:lnSpc>
                <a:spcPct val="160000"/>
              </a:lnSpc>
              <a:buFontTx/>
              <a:buNone/>
            </a:pPr>
            <a:r>
              <a:rPr lang="en-US" altLang="zh-CN" sz="3000" b="1">
                <a:latin typeface="华文细黑" panose="02010600040101010101" pitchFamily="2" charset="-122"/>
                <a:ea typeface="华文细黑" panose="02010600040101010101" pitchFamily="2" charset="-122"/>
              </a:rPr>
              <a:t>6</a:t>
            </a:r>
            <a:r>
              <a:rPr lang="zh-CN" altLang="en-US" sz="3000" b="1">
                <a:latin typeface="华文细黑" panose="02010600040101010101" pitchFamily="2" charset="-122"/>
                <a:ea typeface="华文细黑" panose="02010600040101010101" pitchFamily="2" charset="-122"/>
              </a:rPr>
              <a:t>）当双方出现没有话题可讲，或是一方确实还有其他安排时，起身告别，应采用</a:t>
            </a:r>
            <a:r>
              <a:rPr lang="zh-CN" altLang="en-US" sz="3000" b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细黑" panose="02010600040101010101" pitchFamily="2" charset="-122"/>
                <a:ea typeface="隶书" panose="02010509060101010101" pitchFamily="49" charset="-122"/>
              </a:rPr>
              <a:t>“</a:t>
            </a:r>
            <a:r>
              <a:rPr lang="zh-CN" altLang="en-US" sz="3000" b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隶书" panose="02010509060101010101" pitchFamily="49" charset="-122"/>
                <a:ea typeface="隶书" panose="02010509060101010101" pitchFamily="49" charset="-122"/>
              </a:rPr>
              <a:t>商议式告别</a:t>
            </a:r>
            <a:r>
              <a:rPr lang="zh-CN" altLang="en-US" sz="3000" b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细黑" panose="02010600040101010101" pitchFamily="2" charset="-122"/>
                <a:ea typeface="隶书" panose="02010509060101010101" pitchFamily="49" charset="-122"/>
              </a:rPr>
              <a:t>”</a:t>
            </a:r>
            <a:r>
              <a:rPr lang="zh-CN" altLang="en-US" sz="2400" b="1">
                <a:solidFill>
                  <a:srgbClr val="3333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（不要说</a:t>
            </a:r>
            <a:r>
              <a:rPr lang="zh-CN" altLang="en-US" sz="2400" b="1">
                <a:solidFill>
                  <a:srgbClr val="3333FF"/>
                </a:solidFill>
                <a:latin typeface="华文细黑" panose="02010600040101010101" pitchFamily="2" charset="-122"/>
                <a:ea typeface="隶书" panose="02010509060101010101" pitchFamily="49" charset="-122"/>
              </a:rPr>
              <a:t>“</a:t>
            </a:r>
            <a:r>
              <a:rPr lang="zh-CN" altLang="en-US" sz="2400" b="1">
                <a:solidFill>
                  <a:srgbClr val="3333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我必须得走了，还有重要的事情</a:t>
            </a:r>
            <a:r>
              <a:rPr lang="zh-CN" altLang="en-US" sz="2400" b="1">
                <a:solidFill>
                  <a:srgbClr val="3333FF"/>
                </a:solidFill>
                <a:latin typeface="华文细黑" panose="02010600040101010101" pitchFamily="2" charset="-122"/>
                <a:ea typeface="隶书" panose="02010509060101010101" pitchFamily="49" charset="-122"/>
              </a:rPr>
              <a:t>”</a:t>
            </a:r>
            <a:r>
              <a:rPr lang="zh-CN" altLang="en-US" sz="2400" b="1">
                <a:solidFill>
                  <a:srgbClr val="3333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等）</a:t>
            </a:r>
            <a:r>
              <a:rPr lang="zh-CN" altLang="en-US" sz="3000" b="1">
                <a:latin typeface="华文细黑" panose="02010600040101010101" pitchFamily="2" charset="-122"/>
                <a:ea typeface="华文细黑" panose="02010600040101010101" pitchFamily="2" charset="-122"/>
              </a:rPr>
              <a:t>；</a:t>
            </a:r>
          </a:p>
          <a:p>
            <a:pPr eaLnBrk="1" hangingPunct="1">
              <a:lnSpc>
                <a:spcPct val="160000"/>
              </a:lnSpc>
              <a:buFontTx/>
              <a:buNone/>
            </a:pPr>
            <a:r>
              <a:rPr lang="en-US" altLang="zh-CN" sz="3000" b="1">
                <a:latin typeface="华文细黑" panose="02010600040101010101" pitchFamily="2" charset="-122"/>
                <a:ea typeface="华文细黑" panose="02010600040101010101" pitchFamily="2" charset="-122"/>
              </a:rPr>
              <a:t>7</a:t>
            </a:r>
            <a:r>
              <a:rPr lang="zh-CN" altLang="en-US" sz="3000" b="1">
                <a:latin typeface="华文细黑" panose="02010600040101010101" pitchFamily="2" charset="-122"/>
                <a:ea typeface="华文细黑" panose="02010600040101010101" pitchFamily="2" charset="-122"/>
              </a:rPr>
              <a:t>）告别时，稍事寒喧，说走就走，不要站起来又讲其他的事情，拖很长时间才走掉。</a:t>
            </a:r>
            <a:endParaRPr lang="zh-CN" altLang="en-US" sz="28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96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696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4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2DA0AA89-0681-47E6-9B0A-A52E06C563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304800"/>
            <a:ext cx="8991600" cy="1143000"/>
          </a:xfrm>
        </p:spPr>
        <p:txBody>
          <a:bodyPr/>
          <a:lstStyle/>
          <a:p>
            <a:pPr eaLnBrk="1" hangingPunct="1"/>
            <a:r>
              <a:rPr lang="zh-CN" altLang="en-US" sz="3600" b="1"/>
              <a:t>十二、</a:t>
            </a:r>
            <a:r>
              <a:rPr lang="zh-CN" altLang="en-US" sz="3600" b="1">
                <a:latin typeface="Arial" panose="020B0604020202020204" pitchFamily="34" charset="0"/>
              </a:rPr>
              <a:t>“</a:t>
            </a:r>
            <a:r>
              <a:rPr lang="zh-CN" altLang="en-US" sz="3600" b="1"/>
              <a:t>千里送鹅毛，不讲价多少</a:t>
            </a:r>
            <a:r>
              <a:rPr lang="zh-CN" altLang="en-US" sz="3600" b="1">
                <a:latin typeface="Arial" panose="020B0604020202020204" pitchFamily="34" charset="0"/>
              </a:rPr>
              <a:t>”</a:t>
            </a:r>
            <a:br>
              <a:rPr lang="zh-CN" altLang="en-US" sz="3600" b="1"/>
            </a:br>
            <a:r>
              <a:rPr lang="en-US" altLang="zh-CN" sz="3600" b="1">
                <a:latin typeface="Arial" panose="020B0604020202020204" pitchFamily="34" charset="0"/>
              </a:rPr>
              <a:t>——</a:t>
            </a:r>
            <a:r>
              <a:rPr lang="zh-CN" altLang="en-US" sz="3600" b="1"/>
              <a:t>说送礼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4C159828-900E-4969-AD1C-BE8E569796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CN" altLang="en-US" b="1"/>
              <a:t>与英美人交往，送礼规则：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b="1"/>
              <a:t>（一）礼不在价高，关键是要投人所好。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b="1"/>
              <a:t>千里送鹅毛，礼轻情义重。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b="1"/>
              <a:t>（二）送礼应该送给</a:t>
            </a:r>
            <a:r>
              <a:rPr lang="zh-CN" altLang="en-US" b="1">
                <a:solidFill>
                  <a:srgbClr val="FF33CC"/>
                </a:solidFill>
              </a:rPr>
              <a:t>女主人</a:t>
            </a:r>
            <a:r>
              <a:rPr lang="zh-CN" altLang="en-US" b="1"/>
              <a:t>。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b="1"/>
              <a:t>（三）应撕掉礼物上的价格标签。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b="1"/>
              <a:t>（四）礼物不论轻重，</a:t>
            </a:r>
            <a:r>
              <a:rPr lang="zh-CN" altLang="en-US" b="1">
                <a:solidFill>
                  <a:srgbClr val="3333FF"/>
                </a:solidFill>
              </a:rPr>
              <a:t>包装</a:t>
            </a:r>
            <a:r>
              <a:rPr lang="zh-CN" altLang="en-US" b="1"/>
              <a:t>一定要美观。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b="1"/>
              <a:t>（五）送礼也要</a:t>
            </a:r>
            <a:r>
              <a:rPr lang="zh-CN" altLang="en-US" b="1">
                <a:latin typeface="Arial" panose="020B0604020202020204" pitchFamily="34" charset="0"/>
              </a:rPr>
              <a:t>“</a:t>
            </a:r>
            <a:r>
              <a:rPr lang="zh-CN" altLang="en-US" b="1"/>
              <a:t>投鼠忌器</a:t>
            </a:r>
            <a:r>
              <a:rPr lang="zh-CN" altLang="en-US" b="1">
                <a:latin typeface="Arial" panose="020B0604020202020204" pitchFamily="34" charset="0"/>
              </a:rPr>
              <a:t>”</a:t>
            </a:r>
            <a:r>
              <a:rPr lang="zh-CN" altLang="en-US" b="1"/>
              <a:t>。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b="1"/>
              <a:t>（六）下属不宜送上司任何礼物，以免影响正常的工作关系。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3">
            <a:extLst>
              <a:ext uri="{FF2B5EF4-FFF2-40B4-BE49-F238E27FC236}">
                <a16:creationId xmlns:a16="http://schemas.microsoft.com/office/drawing/2014/main" id="{278A82FD-B56A-4CA0-AF0D-7AD8C6E6BE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eaLnBrk="1" hangingPunct="1"/>
            <a:r>
              <a:rPr lang="zh-CN" altLang="en-US" b="1"/>
              <a:t>（七）尽量避免跨国邮寄礼品。</a:t>
            </a:r>
          </a:p>
          <a:p>
            <a:pPr eaLnBrk="1" hangingPunct="1"/>
            <a:r>
              <a:rPr lang="zh-CN" altLang="en-US" b="1"/>
              <a:t>（八）对关系一般的朋友，不可送内衣或首饰等容易引起误会的礼物。</a:t>
            </a:r>
          </a:p>
          <a:p>
            <a:pPr eaLnBrk="1" hangingPunct="1"/>
            <a:r>
              <a:rPr lang="zh-CN" altLang="en-US" b="1"/>
              <a:t>（九）送礼要有诚意。</a:t>
            </a:r>
          </a:p>
          <a:p>
            <a:pPr eaLnBrk="1" hangingPunct="1"/>
            <a:r>
              <a:rPr lang="zh-CN" altLang="en-US" b="1"/>
              <a:t>（十）不要在公共场所给私人送礼。</a:t>
            </a:r>
          </a:p>
          <a:p>
            <a:pPr eaLnBrk="1" hangingPunct="1"/>
            <a:r>
              <a:rPr lang="zh-CN" altLang="en-US" b="1"/>
              <a:t>（十一）投人所好不可馈赠机密。</a:t>
            </a:r>
          </a:p>
          <a:p>
            <a:pPr eaLnBrk="1" hangingPunct="1"/>
            <a:r>
              <a:rPr lang="zh-CN" altLang="en-US" b="1"/>
              <a:t>（十二）送花等应避开</a:t>
            </a:r>
            <a:r>
              <a:rPr lang="zh-CN" altLang="en-US" b="1">
                <a:latin typeface="Arial" panose="020B0604020202020204" pitchFamily="34" charset="0"/>
              </a:rPr>
              <a:t>“</a:t>
            </a:r>
            <a:r>
              <a:rPr lang="en-US" altLang="zh-CN" b="1"/>
              <a:t>13</a:t>
            </a:r>
            <a:r>
              <a:rPr lang="en-US" altLang="zh-CN" b="1">
                <a:latin typeface="Arial" panose="020B0604020202020204" pitchFamily="34" charset="0"/>
              </a:rPr>
              <a:t>”</a:t>
            </a:r>
            <a:r>
              <a:rPr lang="zh-CN" altLang="en-US" b="1"/>
              <a:t>这个数。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50FB7386-C813-4779-865F-5DCC4BB848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58850" y="171450"/>
            <a:ext cx="7716838" cy="1104900"/>
          </a:xfrm>
        </p:spPr>
        <p:txBody>
          <a:bodyPr/>
          <a:lstStyle/>
          <a:p>
            <a:pPr eaLnBrk="1" hangingPunct="1"/>
            <a:r>
              <a:rPr lang="zh-CN" altLang="en-US" sz="4500" b="1">
                <a:solidFill>
                  <a:srgbClr val="993366"/>
                </a:solidFill>
                <a:ea typeface="FZKai-Z03" pitchFamily="65" charset="-122"/>
              </a:rPr>
              <a:t>一些不宜用</a:t>
            </a:r>
            <a:r>
              <a:rPr lang="zh-CN" altLang="en-US" sz="4500" b="1">
                <a:solidFill>
                  <a:srgbClr val="3333FF"/>
                </a:solidFill>
                <a:latin typeface="Arial" panose="020B0604020202020204" pitchFamily="34" charset="0"/>
                <a:ea typeface="FZKai-Z03" pitchFamily="65" charset="-122"/>
              </a:rPr>
              <a:t>“</a:t>
            </a:r>
            <a:r>
              <a:rPr lang="zh-CN" altLang="en-US" sz="4500" b="1">
                <a:solidFill>
                  <a:srgbClr val="3333FF"/>
                </a:solidFill>
                <a:ea typeface="FZKai-Z03" pitchFamily="65" charset="-122"/>
              </a:rPr>
              <a:t>姓＋职务</a:t>
            </a:r>
            <a:r>
              <a:rPr lang="zh-CN" altLang="en-US" sz="4500" b="1">
                <a:solidFill>
                  <a:srgbClr val="3333FF"/>
                </a:solidFill>
                <a:latin typeface="Arial" panose="020B0604020202020204" pitchFamily="34" charset="0"/>
                <a:ea typeface="FZKai-Z03" pitchFamily="65" charset="-122"/>
              </a:rPr>
              <a:t>”</a:t>
            </a:r>
            <a:r>
              <a:rPr lang="zh-CN" altLang="en-US" sz="4500" b="1">
                <a:solidFill>
                  <a:srgbClr val="993366"/>
                </a:solidFill>
                <a:ea typeface="FZKai-Z03" pitchFamily="65" charset="-122"/>
              </a:rPr>
              <a:t>表示</a:t>
            </a:r>
            <a:br>
              <a:rPr lang="zh-CN" altLang="en-US" sz="4500" b="1">
                <a:solidFill>
                  <a:srgbClr val="993366"/>
                </a:solidFill>
                <a:ea typeface="FZKai-Z03" pitchFamily="65" charset="-122"/>
              </a:rPr>
            </a:br>
            <a:r>
              <a:rPr lang="zh-CN" altLang="en-US" sz="4500" b="1">
                <a:solidFill>
                  <a:srgbClr val="993366"/>
                </a:solidFill>
                <a:ea typeface="FZKai-Z03" pitchFamily="65" charset="-122"/>
              </a:rPr>
              <a:t>的词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B21B1C03-8C1E-45F0-A666-26E787245C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9750" y="1628775"/>
            <a:ext cx="8229600" cy="4646613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zh-CN" altLang="en-US" b="1">
                <a:latin typeface="华文细黑" panose="02010600040101010101" pitchFamily="2" charset="-122"/>
                <a:ea typeface="华文细黑" panose="02010600040101010101" pitchFamily="2" charset="-122"/>
              </a:rPr>
              <a:t>中国文化中称呼“姓＋职务”这种类型的，有些翻译成英文不宜直译，如主任、局长、科长、老师等。</a:t>
            </a:r>
          </a:p>
          <a:p>
            <a:pPr eaLnBrk="1" hangingPunct="1">
              <a:lnSpc>
                <a:spcPct val="120000"/>
              </a:lnSpc>
            </a:pPr>
            <a:r>
              <a:rPr lang="zh-CN" altLang="en-US" b="1">
                <a:latin typeface="华文细黑" panose="02010600040101010101" pitchFamily="2" charset="-122"/>
                <a:ea typeface="华文细黑" panose="02010600040101010101" pitchFamily="2" charset="-122"/>
              </a:rPr>
              <a:t>对于</a:t>
            </a:r>
            <a:r>
              <a:rPr lang="zh-CN" altLang="en-US" sz="3800" b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隶书" panose="02010509060101010101" pitchFamily="49" charset="-122"/>
                <a:ea typeface="隶书" panose="02010509060101010101" pitchFamily="49" charset="-122"/>
              </a:rPr>
              <a:t>教师</a:t>
            </a:r>
            <a:r>
              <a:rPr lang="zh-CN" altLang="en-US" b="1">
                <a:latin typeface="华文细黑" panose="02010600040101010101" pitchFamily="2" charset="-122"/>
                <a:ea typeface="华文细黑" panose="02010600040101010101" pitchFamily="2" charset="-122"/>
              </a:rPr>
              <a:t>的称呼很多，主要有三种： </a:t>
            </a:r>
            <a:r>
              <a:rPr lang="en-US" altLang="zh-CN" b="1">
                <a:latin typeface="华文细黑" panose="02010600040101010101" pitchFamily="2" charset="-122"/>
                <a:ea typeface="华文细黑" panose="02010600040101010101" pitchFamily="2" charset="-122"/>
              </a:rPr>
              <a:t>Sir./Ms.</a:t>
            </a:r>
            <a:r>
              <a:rPr lang="zh-CN" altLang="en-US" b="1">
                <a:latin typeface="华文细黑" panose="02010600040101010101" pitchFamily="2" charset="-122"/>
                <a:ea typeface="华文细黑" panose="02010600040101010101" pitchFamily="2" charset="-122"/>
              </a:rPr>
              <a:t>； </a:t>
            </a:r>
            <a:r>
              <a:rPr lang="en-US" altLang="zh-CN" b="1">
                <a:latin typeface="华文细黑" panose="02010600040101010101" pitchFamily="2" charset="-122"/>
                <a:ea typeface="华文细黑" panose="02010600040101010101" pitchFamily="2" charset="-122"/>
              </a:rPr>
              <a:t>Mr./Ms.</a:t>
            </a:r>
            <a:r>
              <a:rPr lang="zh-CN" altLang="en-US" b="1">
                <a:latin typeface="华文细黑" panose="02010600040101010101" pitchFamily="2" charset="-122"/>
                <a:ea typeface="华文细黑" panose="02010600040101010101" pitchFamily="2" charset="-122"/>
              </a:rPr>
              <a:t>＋姓；直呼其名。</a:t>
            </a:r>
          </a:p>
          <a:p>
            <a:pPr eaLnBrk="1" hangingPunct="1">
              <a:lnSpc>
                <a:spcPct val="120000"/>
              </a:lnSpc>
            </a:pPr>
            <a:r>
              <a:rPr lang="zh-CN" altLang="en-US" b="1">
                <a:latin typeface="华文细黑" panose="02010600040101010101" pitchFamily="2" charset="-122"/>
                <a:ea typeface="华文细黑" panose="02010600040101010101" pitchFamily="2" charset="-122"/>
              </a:rPr>
              <a:t>不能是“姓＋</a:t>
            </a:r>
            <a:r>
              <a:rPr lang="en-US" altLang="zh-CN" b="1">
                <a:latin typeface="华文细黑" panose="02010600040101010101" pitchFamily="2" charset="-122"/>
                <a:ea typeface="华文细黑" panose="02010600040101010101" pitchFamily="2" charset="-122"/>
              </a:rPr>
              <a:t>teacher”</a:t>
            </a:r>
            <a:r>
              <a:rPr lang="zh-CN" altLang="en-US" b="1">
                <a:latin typeface="华文细黑" panose="02010600040101010101" pitchFamily="2" charset="-122"/>
                <a:ea typeface="华文细黑" panose="02010600040101010101" pitchFamily="2" charset="-122"/>
              </a:rPr>
              <a:t>，也不能是直呼别人的姓。</a:t>
            </a:r>
            <a:endParaRPr lang="zh-CN" altLang="en-US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3">
            <a:extLst>
              <a:ext uri="{FF2B5EF4-FFF2-40B4-BE49-F238E27FC236}">
                <a16:creationId xmlns:a16="http://schemas.microsoft.com/office/drawing/2014/main" id="{1B233D3B-3A5D-4BF1-A0CE-84A6D2F80A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pPr eaLnBrk="1" hangingPunct="1"/>
            <a:r>
              <a:rPr lang="zh-CN" altLang="en-US" b="1"/>
              <a:t>接受礼物的文化差异及应注意的事项：</a:t>
            </a:r>
          </a:p>
          <a:p>
            <a:pPr eaLnBrk="1" hangingPunct="1"/>
            <a:r>
              <a:rPr lang="zh-CN" altLang="en-US" b="1"/>
              <a:t>（一）接受礼品不可客气过头。</a:t>
            </a:r>
          </a:p>
          <a:p>
            <a:pPr eaLnBrk="1" hangingPunct="1"/>
            <a:r>
              <a:rPr lang="zh-CN" altLang="en-US" b="1"/>
              <a:t>（二）有酒共享。</a:t>
            </a:r>
          </a:p>
          <a:p>
            <a:pPr eaLnBrk="1" hangingPunct="1"/>
            <a:r>
              <a:rPr lang="zh-CN" altLang="en-US" b="1"/>
              <a:t>（三）要什么说什么。</a:t>
            </a:r>
          </a:p>
          <a:p>
            <a:pPr eaLnBrk="1" hangingPunct="1"/>
            <a:r>
              <a:rPr lang="zh-CN" altLang="en-US" b="1"/>
              <a:t>（四）充分利用对方礼物。</a:t>
            </a:r>
          </a:p>
          <a:p>
            <a:pPr eaLnBrk="1" hangingPunct="1"/>
            <a:endParaRPr lang="zh-CN" altLang="en-US" b="1"/>
          </a:p>
          <a:p>
            <a:pPr eaLnBrk="1" hangingPunct="1"/>
            <a:r>
              <a:rPr lang="zh-CN" altLang="en-US" b="1"/>
              <a:t>中国人与英美人在送礼与受礼方面的文化差异，主要体现于中国人比较重物，而英美人更重送礼形式本身。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80B4A858-4C19-4D5D-960E-D21920C0EF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/>
              <a:t>十三、</a:t>
            </a:r>
            <a:r>
              <a:rPr lang="zh-CN" altLang="en-US" b="1">
                <a:latin typeface="Arial" panose="020B0604020202020204" pitchFamily="34" charset="0"/>
              </a:rPr>
              <a:t>“</a:t>
            </a:r>
            <a:r>
              <a:rPr lang="zh-CN" altLang="en-US" b="1"/>
              <a:t>聪明孩子会玩耍</a:t>
            </a:r>
            <a:r>
              <a:rPr lang="zh-CN" altLang="en-US" b="1">
                <a:latin typeface="Arial" panose="020B0604020202020204" pitchFamily="34" charset="0"/>
              </a:rPr>
              <a:t>”</a:t>
            </a:r>
            <a:r>
              <a:rPr lang="en-US" altLang="zh-CN" b="1">
                <a:latin typeface="Arial" panose="020B0604020202020204" pitchFamily="34" charset="0"/>
              </a:rPr>
              <a:t>——</a:t>
            </a:r>
            <a:r>
              <a:rPr lang="zh-CN" altLang="en-US" b="1"/>
              <a:t>说娱乐</a:t>
            </a: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09C1E750-9C8D-491B-9926-E12AC5AEF4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CN" b="1"/>
              <a:t>All work and  no play makes Jack a dull boy.</a:t>
            </a:r>
            <a:r>
              <a:rPr lang="zh-CN" altLang="en-US" b="1"/>
              <a:t>（只工作不玩耍，聪明孩子也变傻。）</a:t>
            </a:r>
          </a:p>
          <a:p>
            <a:pPr eaLnBrk="1" hangingPunct="1"/>
            <a:r>
              <a:rPr lang="en-US" altLang="zh-CN" b="1"/>
              <a:t>Work while you work,play while you play.</a:t>
            </a:r>
            <a:r>
              <a:rPr lang="zh-CN" altLang="en-US" b="1"/>
              <a:t>（工作得卖力，娱乐须尽欢。）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>
            <a:extLst>
              <a:ext uri="{FF2B5EF4-FFF2-40B4-BE49-F238E27FC236}">
                <a16:creationId xmlns:a16="http://schemas.microsoft.com/office/drawing/2014/main" id="{0A31C854-E592-4291-B64B-169AB0DC43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zh-CN" altLang="zh-CN"/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57535630-FF94-4677-8143-1C41EC59A3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CN" altLang="en-US" b="1"/>
              <a:t>在英国，每个职工每年可享受至少三个星期的带工资休假期。为了配合在校子女的暑假，休假期一般多集中于</a:t>
            </a:r>
            <a:r>
              <a:rPr lang="en-US" altLang="zh-CN" b="1"/>
              <a:t>7</a:t>
            </a:r>
            <a:r>
              <a:rPr lang="zh-CN" altLang="en-US" b="1"/>
              <a:t>、</a:t>
            </a:r>
            <a:r>
              <a:rPr lang="en-US" altLang="zh-CN" b="1"/>
              <a:t>8</a:t>
            </a:r>
            <a:r>
              <a:rPr lang="zh-CN" altLang="en-US" b="1"/>
              <a:t>月。</a:t>
            </a:r>
          </a:p>
          <a:p>
            <a:pPr eaLnBrk="1" hangingPunct="1"/>
            <a:r>
              <a:rPr lang="zh-CN" altLang="en-US" b="1"/>
              <a:t>在跨文化交际中，我们要分清英美人的工作时间与娱乐时间，应避免下班时间、周末时间、节假日时间与他们谈工作、谈生意。</a:t>
            </a:r>
          </a:p>
          <a:p>
            <a:pPr eaLnBrk="1" hangingPunct="1"/>
            <a:endParaRPr lang="en-US" altLang="zh-CN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>
            <a:extLst>
              <a:ext uri="{FF2B5EF4-FFF2-40B4-BE49-F238E27FC236}">
                <a16:creationId xmlns:a16="http://schemas.microsoft.com/office/drawing/2014/main" id="{2E999E04-C7DF-4EF3-B58B-CAC759784A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zh-CN" altLang="zh-CN"/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12EE4581-5255-4A19-8173-970EBB333F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CN" altLang="en-US" b="1"/>
              <a:t>对于喜欢高雅艺术的朋友，需注意：</a:t>
            </a:r>
          </a:p>
          <a:p>
            <a:pPr eaLnBrk="1" hangingPunct="1"/>
            <a:r>
              <a:rPr lang="en-US" altLang="zh-CN" b="1"/>
              <a:t>1</a:t>
            </a:r>
            <a:r>
              <a:rPr lang="zh-CN" altLang="en-US" b="1"/>
              <a:t>、观看舞台戏剧或欣赏音乐会，应准时入场，迟到会影响他人。</a:t>
            </a:r>
          </a:p>
          <a:p>
            <a:pPr eaLnBrk="1" hangingPunct="1"/>
            <a:r>
              <a:rPr lang="en-US" altLang="zh-CN" b="1"/>
              <a:t>2</a:t>
            </a:r>
            <a:r>
              <a:rPr lang="zh-CN" altLang="en-US" b="1"/>
              <a:t>、欣赏交响乐等高雅艺术，千万不要在一曲稍顿，但并未曲终时，就鼓起掌来，否则你将</a:t>
            </a:r>
            <a:r>
              <a:rPr lang="zh-CN" altLang="en-US" b="1">
                <a:latin typeface="Arial" panose="020B0604020202020204" pitchFamily="34" charset="0"/>
              </a:rPr>
              <a:t>“</a:t>
            </a:r>
            <a:r>
              <a:rPr lang="zh-CN" altLang="en-US" b="1"/>
              <a:t>一掌难鸣</a:t>
            </a:r>
            <a:r>
              <a:rPr lang="zh-CN" altLang="en-US" b="1">
                <a:latin typeface="Arial" panose="020B0604020202020204" pitchFamily="34" charset="0"/>
              </a:rPr>
              <a:t>”</a:t>
            </a:r>
            <a:r>
              <a:rPr lang="zh-CN" altLang="en-US" b="1"/>
              <a:t>。</a:t>
            </a:r>
          </a:p>
          <a:p>
            <a:pPr eaLnBrk="1" hangingPunct="1"/>
            <a:r>
              <a:rPr lang="en-US" altLang="zh-CN" b="1"/>
              <a:t>3</a:t>
            </a:r>
            <a:r>
              <a:rPr lang="zh-CN" altLang="en-US" b="1"/>
              <a:t>、不可将手机在打开状态随身进入音乐厅、歌剧院等场所。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>
            <a:extLst>
              <a:ext uri="{FF2B5EF4-FFF2-40B4-BE49-F238E27FC236}">
                <a16:creationId xmlns:a16="http://schemas.microsoft.com/office/drawing/2014/main" id="{0C6EF790-5F8F-4525-9011-109B0F8889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/>
              <a:t>十四、省钱与能挣会花</a:t>
            </a:r>
            <a:r>
              <a:rPr lang="en-US" altLang="zh-CN">
                <a:latin typeface="Arial" panose="020B0604020202020204" pitchFamily="34" charset="0"/>
              </a:rPr>
              <a:t>——</a:t>
            </a:r>
            <a:br>
              <a:rPr lang="en-US" altLang="zh-CN"/>
            </a:br>
            <a:r>
              <a:rPr lang="zh-CN" altLang="en-US"/>
              <a:t>说消费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7C897EBA-0860-45EB-9A2F-54A7FB713D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CN" altLang="en-US" b="1"/>
              <a:t>是省钱、攒钱，还是挣钱、花钱，实际上一受制于客观条件，二取决于消费观念，而这二者又互有关联。假如客观上没有挣钱的机会，自然人们的消费观念是省钱以备急需；假如为省钱而失去挣钱的机会，那就得不偿失了。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>
            <a:extLst>
              <a:ext uri="{FF2B5EF4-FFF2-40B4-BE49-F238E27FC236}">
                <a16:creationId xmlns:a16="http://schemas.microsoft.com/office/drawing/2014/main" id="{AC560FB2-3D41-4587-86DB-0A6E26BBFB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zh-CN" altLang="zh-CN"/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56E2C067-D473-4F28-A195-07F4F4DF2B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381000"/>
            <a:ext cx="8229600" cy="5675313"/>
          </a:xfrm>
        </p:spPr>
        <p:txBody>
          <a:bodyPr/>
          <a:lstStyle/>
          <a:p>
            <a:pPr eaLnBrk="1" hangingPunct="1"/>
            <a:r>
              <a:rPr lang="zh-CN" altLang="en-US" b="1"/>
              <a:t>省钱的一些方式：</a:t>
            </a:r>
          </a:p>
          <a:p>
            <a:pPr eaLnBrk="1" hangingPunct="1"/>
            <a:r>
              <a:rPr lang="zh-CN" altLang="en-US" b="1"/>
              <a:t>如果有朋友愿开车将你带去跳蚤市场，可以少花钱买回一些生活必需品。</a:t>
            </a:r>
          </a:p>
          <a:p>
            <a:pPr eaLnBrk="1" hangingPunct="1"/>
            <a:r>
              <a:rPr lang="zh-CN" altLang="en-US" b="1"/>
              <a:t>如果遇到假期，有些学生会将所租房子以较低的房租转租给你，不妨先住下，然后再慢慢地寻找新住处。</a:t>
            </a:r>
          </a:p>
          <a:p>
            <a:pPr eaLnBrk="1" hangingPunct="1"/>
            <a:r>
              <a:rPr lang="zh-CN" altLang="en-US" b="1"/>
              <a:t>注意了解打长途电话的优惠的优惠价时间。</a:t>
            </a:r>
          </a:p>
          <a:p>
            <a:pPr eaLnBrk="1" hangingPunct="1"/>
            <a:r>
              <a:rPr lang="zh-CN" altLang="en-US" b="1"/>
              <a:t>要注意打听手持外国护照的</a:t>
            </a:r>
            <a:r>
              <a:rPr lang="zh-CN" altLang="en-US" b="1">
                <a:latin typeface="Arial" panose="020B0604020202020204" pitchFamily="34" charset="0"/>
              </a:rPr>
              <a:t>“</a:t>
            </a:r>
            <a:r>
              <a:rPr lang="zh-CN" altLang="en-US" b="1"/>
              <a:t>国际学生</a:t>
            </a:r>
            <a:r>
              <a:rPr lang="zh-CN" altLang="en-US" b="1">
                <a:latin typeface="Arial" panose="020B0604020202020204" pitchFamily="34" charset="0"/>
              </a:rPr>
              <a:t>”</a:t>
            </a:r>
            <a:r>
              <a:rPr lang="zh-CN" altLang="en-US" b="1"/>
              <a:t>可能享有的优惠待遇。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>
            <a:extLst>
              <a:ext uri="{FF2B5EF4-FFF2-40B4-BE49-F238E27FC236}">
                <a16:creationId xmlns:a16="http://schemas.microsoft.com/office/drawing/2014/main" id="{4D042699-8F62-4DDF-ABD4-4590E5FE91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zh-CN" altLang="zh-CN"/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B44A879A-ECDC-497B-A14F-4EA2F95467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CN" altLang="en-US" b="1"/>
              <a:t>在许多大学的书店里，如果你买书时在收据上签了字，那么在一定的期限内，你如果不需要此书，就可以把书还给书店并取回全部书款。</a:t>
            </a:r>
          </a:p>
          <a:p>
            <a:pPr eaLnBrk="1" hangingPunct="1"/>
            <a:r>
              <a:rPr lang="zh-CN" altLang="en-US" b="1"/>
              <a:t>在英美两国，买单程汽车票、火车票、机票都要比买双程来回票贵一些。</a:t>
            </a:r>
          </a:p>
          <a:p>
            <a:pPr eaLnBrk="1" hangingPunct="1"/>
            <a:endParaRPr lang="en-US" altLang="zh-CN" b="1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>
            <a:extLst>
              <a:ext uri="{FF2B5EF4-FFF2-40B4-BE49-F238E27FC236}">
                <a16:creationId xmlns:a16="http://schemas.microsoft.com/office/drawing/2014/main" id="{4F821061-B75A-43E6-92C9-4FC62EE56C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/>
              <a:t>十五、</a:t>
            </a:r>
            <a:r>
              <a:rPr lang="zh-CN" altLang="en-US">
                <a:latin typeface="Arial" panose="020B0604020202020204" pitchFamily="34" charset="0"/>
              </a:rPr>
              <a:t>“</a:t>
            </a:r>
            <a:r>
              <a:rPr lang="zh-CN" altLang="en-US"/>
              <a:t>不抽不打自发狂</a:t>
            </a:r>
            <a:r>
              <a:rPr lang="zh-CN" altLang="en-US">
                <a:latin typeface="Arial" panose="020B0604020202020204" pitchFamily="34" charset="0"/>
              </a:rPr>
              <a:t>”</a:t>
            </a:r>
            <a:br>
              <a:rPr lang="zh-CN" altLang="en-US"/>
            </a:br>
            <a:r>
              <a:rPr lang="en-US" altLang="zh-CN">
                <a:latin typeface="Arial" panose="020B0604020202020204" pitchFamily="34" charset="0"/>
              </a:rPr>
              <a:t>——</a:t>
            </a:r>
            <a:r>
              <a:rPr lang="zh-CN" altLang="en-US"/>
              <a:t>说工作</a:t>
            </a: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18F24C0F-C75B-4C78-A9DA-08C3BFCA90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CN" altLang="en-US" b="1"/>
              <a:t>有些报道说，美国人上午顾不得吃顿像样的早餐，匆匆忙忙赶去上班，中午随便买点清东西，填饱肚子，不午睡又继续紧张的工作，到晚上回家才煮顿稍微像样一点的饭菜。整天忙忙碌碌，为敛财，为晋级，拼命工作，所以被称为</a:t>
            </a:r>
            <a:r>
              <a:rPr lang="zh-CN" altLang="en-US" b="1">
                <a:latin typeface="Arial" panose="020B0604020202020204" pitchFamily="34" charset="0"/>
              </a:rPr>
              <a:t>“</a:t>
            </a:r>
            <a:r>
              <a:rPr lang="zh-CN" altLang="en-US" b="1"/>
              <a:t>工作狂</a:t>
            </a:r>
            <a:r>
              <a:rPr lang="zh-CN" altLang="en-US" b="1">
                <a:latin typeface="Arial" panose="020B0604020202020204" pitchFamily="34" charset="0"/>
              </a:rPr>
              <a:t>”</a:t>
            </a:r>
            <a:r>
              <a:rPr lang="zh-CN" altLang="en-US" b="1"/>
              <a:t>，好像一台被上足了发条的机器，不抽不打自行运转。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AD8B3602-989D-47F6-8850-394A771078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zh-CN" altLang="zh-CN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A8B5B4D4-064E-4ECC-AC2C-27CEC7FD6D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CN" altLang="en-US" sz="3600" b="1"/>
              <a:t>老李</a:t>
            </a:r>
          </a:p>
          <a:p>
            <a:pPr eaLnBrk="1" hangingPunct="1"/>
            <a:r>
              <a:rPr lang="zh-CN" altLang="en-US" sz="3600" b="1"/>
              <a:t>王老</a:t>
            </a:r>
          </a:p>
          <a:p>
            <a:pPr eaLnBrk="1" hangingPunct="1"/>
            <a:r>
              <a:rPr lang="zh-CN" altLang="en-US" sz="3600" b="1"/>
              <a:t>老外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789E7071-E0FC-42E8-8D8C-334CA32968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500" b="1">
                <a:ea typeface="隶书" panose="02010509060101010101" pitchFamily="49" charset="-122"/>
              </a:rPr>
              <a:t>中国人的</a:t>
            </a:r>
            <a:r>
              <a:rPr lang="zh-CN" altLang="en-US" sz="4500" b="1">
                <a:solidFill>
                  <a:srgbClr val="3333FF"/>
                </a:solidFill>
                <a:latin typeface="Arial" panose="020B0604020202020204" pitchFamily="34" charset="0"/>
                <a:ea typeface="隶书" panose="02010509060101010101" pitchFamily="49" charset="-122"/>
              </a:rPr>
              <a:t>“</a:t>
            </a:r>
            <a:r>
              <a:rPr lang="zh-CN" altLang="en-US" sz="4500" b="1">
                <a:solidFill>
                  <a:srgbClr val="3333FF"/>
                </a:solidFill>
                <a:ea typeface="隶书" panose="02010509060101010101" pitchFamily="49" charset="-122"/>
              </a:rPr>
              <a:t>社交称谓家庭化</a:t>
            </a:r>
            <a:r>
              <a:rPr lang="zh-CN" altLang="en-US" sz="4500" b="1">
                <a:solidFill>
                  <a:srgbClr val="3333FF"/>
                </a:solidFill>
                <a:latin typeface="Arial" panose="020B0604020202020204" pitchFamily="34" charset="0"/>
                <a:ea typeface="隶书" panose="02010509060101010101" pitchFamily="49" charset="-122"/>
              </a:rPr>
              <a:t>”</a:t>
            </a:r>
            <a:r>
              <a:rPr lang="zh-CN" altLang="en-US" sz="4500" b="1">
                <a:ea typeface="隶书" panose="02010509060101010101" pitchFamily="49" charset="-122"/>
              </a:rPr>
              <a:t>问题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EF2501EF-6274-42EF-BC99-83D9130BA9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2514600"/>
            <a:ext cx="7416800" cy="3816350"/>
          </a:xfrm>
        </p:spPr>
        <p:txBody>
          <a:bodyPr/>
          <a:lstStyle/>
          <a:p>
            <a:pPr eaLnBrk="1" hangingPunct="1">
              <a:lnSpc>
                <a:spcPct val="125000"/>
              </a:lnSpc>
            </a:pPr>
            <a:r>
              <a:rPr lang="en-US" altLang="zh-CN" sz="3100" b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隶书" panose="02010509060101010101" pitchFamily="49" charset="-122"/>
                <a:ea typeface="隶书" panose="02010509060101010101" pitchFamily="49" charset="-122"/>
              </a:rPr>
              <a:t>       </a:t>
            </a:r>
            <a:r>
              <a:rPr lang="en-US" altLang="zh-CN" sz="3100" b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细黑" panose="02010600040101010101" pitchFamily="2" charset="-122"/>
                <a:ea typeface="隶书" panose="02010509060101010101" pitchFamily="49" charset="-122"/>
              </a:rPr>
              <a:t>“</a:t>
            </a:r>
            <a:r>
              <a:rPr lang="zh-CN" altLang="en-US" sz="3100" b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隶书" panose="02010509060101010101" pitchFamily="49" charset="-122"/>
                <a:ea typeface="隶书" panose="02010509060101010101" pitchFamily="49" charset="-122"/>
              </a:rPr>
              <a:t>我爱北京，但我不喜欢被叫做</a:t>
            </a:r>
            <a:r>
              <a:rPr lang="zh-CN" altLang="en-US" sz="3100" b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细黑" panose="02010600040101010101" pitchFamily="2" charset="-122"/>
                <a:ea typeface="隶书" panose="02010509060101010101" pitchFamily="49" charset="-122"/>
              </a:rPr>
              <a:t>‘</a:t>
            </a:r>
            <a:r>
              <a:rPr lang="zh-CN" altLang="en-US" sz="3100" b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隶书" panose="02010509060101010101" pitchFamily="49" charset="-122"/>
                <a:ea typeface="隶书" panose="02010509060101010101" pitchFamily="49" charset="-122"/>
              </a:rPr>
              <a:t>老奶奶</a:t>
            </a:r>
            <a:r>
              <a:rPr lang="zh-CN" altLang="en-US" sz="3100" b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细黑" panose="02010600040101010101" pitchFamily="2" charset="-122"/>
                <a:ea typeface="隶书" panose="02010509060101010101" pitchFamily="49" charset="-122"/>
              </a:rPr>
              <a:t>’</a:t>
            </a:r>
            <a:r>
              <a:rPr lang="zh-CN" altLang="en-US" sz="3100" b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隶书" panose="02010509060101010101" pitchFamily="49" charset="-122"/>
                <a:ea typeface="隶书" panose="02010509060101010101" pitchFamily="49" charset="-122"/>
              </a:rPr>
              <a:t>。</a:t>
            </a:r>
            <a:r>
              <a:rPr lang="zh-CN" altLang="en-US" sz="3100" b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细黑" panose="02010600040101010101" pitchFamily="2" charset="-122"/>
                <a:ea typeface="隶书" panose="02010509060101010101" pitchFamily="49" charset="-122"/>
              </a:rPr>
              <a:t>”</a:t>
            </a:r>
            <a:endParaRPr lang="zh-CN" altLang="en-US" sz="3100" b="1">
              <a:solidFill>
                <a:srgbClr val="3333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19403D1C-FC54-45EA-AD5A-5566974B5D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/>
              <a:t>二、有序与无序</a:t>
            </a:r>
            <a:r>
              <a:rPr lang="en-US" altLang="zh-CN" b="1">
                <a:latin typeface="Arial" panose="020B0604020202020204" pitchFamily="34" charset="0"/>
              </a:rPr>
              <a:t>——</a:t>
            </a:r>
            <a:r>
              <a:rPr lang="zh-CN" altLang="en-US" b="1"/>
              <a:t>说介绍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7A01FE4-9BBA-4664-82B2-19A3CCB33D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562600"/>
          </a:xfrm>
        </p:spPr>
        <p:txBody>
          <a:bodyPr/>
          <a:lstStyle/>
          <a:p>
            <a:pPr eaLnBrk="1" hangingPunct="1"/>
            <a:r>
              <a:rPr lang="zh-CN" altLang="en-US" b="1"/>
              <a:t>在介绍两人相识时，介绍顺序大致如下：</a:t>
            </a:r>
          </a:p>
          <a:p>
            <a:pPr eaLnBrk="1" hangingPunct="1"/>
            <a:r>
              <a:rPr lang="zh-CN" altLang="en-US" b="1"/>
              <a:t>（一）先男后女           （八）先次后要</a:t>
            </a:r>
          </a:p>
          <a:p>
            <a:pPr eaLnBrk="1" hangingPunct="1"/>
            <a:r>
              <a:rPr lang="zh-CN" altLang="en-US" b="1"/>
              <a:t>（二）先少后老           （九）先温后暴</a:t>
            </a:r>
          </a:p>
          <a:p>
            <a:pPr eaLnBrk="1" hangingPunct="1"/>
            <a:r>
              <a:rPr lang="zh-CN" altLang="en-US" b="1"/>
              <a:t>（三）先低后高</a:t>
            </a:r>
          </a:p>
          <a:p>
            <a:pPr eaLnBrk="1" hangingPunct="1"/>
            <a:r>
              <a:rPr lang="zh-CN" altLang="en-US" b="1"/>
              <a:t>（四）先宾后主</a:t>
            </a:r>
          </a:p>
          <a:p>
            <a:pPr eaLnBrk="1" hangingPunct="1"/>
            <a:r>
              <a:rPr lang="zh-CN" altLang="en-US" b="1"/>
              <a:t>（五）先小姐后太太</a:t>
            </a:r>
          </a:p>
          <a:p>
            <a:pPr eaLnBrk="1" hangingPunct="1"/>
            <a:r>
              <a:rPr lang="zh-CN" altLang="en-US" b="1"/>
              <a:t>（六）先近后远</a:t>
            </a:r>
          </a:p>
          <a:p>
            <a:pPr eaLnBrk="1" hangingPunct="1"/>
            <a:r>
              <a:rPr lang="zh-CN" altLang="en-US" b="1"/>
              <a:t>（七）自然顺序</a:t>
            </a:r>
          </a:p>
          <a:p>
            <a:pPr eaLnBrk="1" hangingPunct="1"/>
            <a:endParaRPr lang="en-US" altLang="zh-CN" b="1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>
            <a:extLst>
              <a:ext uri="{FF2B5EF4-FFF2-40B4-BE49-F238E27FC236}">
                <a16:creationId xmlns:a16="http://schemas.microsoft.com/office/drawing/2014/main" id="{DB4B885B-18CF-4FCD-A28B-D9D71B388D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52400"/>
            <a:ext cx="8229600" cy="6477000"/>
          </a:xfrm>
        </p:spPr>
        <p:txBody>
          <a:bodyPr/>
          <a:lstStyle/>
          <a:p>
            <a:pPr eaLnBrk="1" hangingPunct="1"/>
            <a:r>
              <a:rPr lang="zh-CN" altLang="en-US" b="1"/>
              <a:t>在现代社会，名片已成为人际交往中常见的结识工具。有关名片的设计与使用也有一些讲究：</a:t>
            </a:r>
          </a:p>
          <a:p>
            <a:pPr eaLnBrk="1" hangingPunct="1"/>
            <a:r>
              <a:rPr lang="en-US" altLang="zh-CN" b="1"/>
              <a:t>1</a:t>
            </a:r>
            <a:r>
              <a:rPr lang="zh-CN" altLang="en-US" b="1"/>
              <a:t>、设计名片时，千万不要用缩写，除非这缩写中外人士早已熟知。</a:t>
            </a:r>
          </a:p>
          <a:p>
            <a:pPr eaLnBrk="1" hangingPunct="1"/>
            <a:r>
              <a:rPr lang="en-US" altLang="zh-CN" b="1"/>
              <a:t>2</a:t>
            </a:r>
            <a:r>
              <a:rPr lang="zh-CN" altLang="en-US" b="1"/>
              <a:t>、不宜将所有职务、头衔一古脑儿都印在名片上。</a:t>
            </a:r>
          </a:p>
          <a:p>
            <a:pPr eaLnBrk="1" hangingPunct="1"/>
            <a:r>
              <a:rPr lang="en-US" altLang="zh-CN" b="1"/>
              <a:t>3</a:t>
            </a:r>
            <a:r>
              <a:rPr lang="zh-CN" altLang="en-US" b="1"/>
              <a:t>、应把名片放在易于掏出的地方。</a:t>
            </a:r>
          </a:p>
          <a:p>
            <a:pPr eaLnBrk="1" hangingPunct="1"/>
            <a:r>
              <a:rPr lang="en-US" altLang="zh-CN" b="1"/>
              <a:t>4</a:t>
            </a:r>
            <a:r>
              <a:rPr lang="zh-CN" altLang="en-US" b="1"/>
              <a:t>、求取名片不得罪人。</a:t>
            </a:r>
          </a:p>
          <a:p>
            <a:pPr eaLnBrk="1" hangingPunct="1"/>
            <a:r>
              <a:rPr lang="en-US" altLang="zh-CN" b="1"/>
              <a:t>5</a:t>
            </a:r>
            <a:r>
              <a:rPr lang="zh-CN" altLang="en-US" b="1"/>
              <a:t>、不宜像发传单那样散发名片，这样会给人一种不严肃、随便的感觉。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>
            <a:extLst>
              <a:ext uri="{FF2B5EF4-FFF2-40B4-BE49-F238E27FC236}">
                <a16:creationId xmlns:a16="http://schemas.microsoft.com/office/drawing/2014/main" id="{DB509BA5-E4DF-4BB0-9805-A821C709BE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eaLnBrk="1" hangingPunct="1"/>
            <a:r>
              <a:rPr lang="en-US" altLang="zh-CN" b="1"/>
              <a:t>6</a:t>
            </a:r>
            <a:r>
              <a:rPr lang="zh-CN" altLang="en-US" b="1"/>
              <a:t>、用双手或右手递交自己的名片，眼光正视对方。</a:t>
            </a:r>
          </a:p>
          <a:p>
            <a:pPr eaLnBrk="1" hangingPunct="1"/>
            <a:r>
              <a:rPr lang="en-US" altLang="zh-CN" b="1"/>
              <a:t>7</a:t>
            </a:r>
            <a:r>
              <a:rPr lang="zh-CN" altLang="en-US" b="1"/>
              <a:t>、接受名片态度要恭敬，并且要认真看一下，然后郑重放入口袋或名片夹。</a:t>
            </a:r>
          </a:p>
          <a:p>
            <a:pPr eaLnBrk="1" hangingPunct="1"/>
            <a:r>
              <a:rPr lang="en-US" altLang="zh-CN" b="1"/>
              <a:t>8</a:t>
            </a:r>
            <a:r>
              <a:rPr lang="zh-CN" altLang="en-US" b="1"/>
              <a:t>、与英美人打交道，你的名片当然应中英文兼备。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alloons">
  <a:themeElements>
    <a:clrScheme name="Balloons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Balloons">
      <a:majorFont>
        <a:latin typeface="Verdana"/>
        <a:ea typeface="宋体"/>
        <a:cs typeface=""/>
      </a:majorFont>
      <a:minorFont>
        <a:latin typeface="Verdan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alloons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Balloons</Template>
  <TotalTime>2288</TotalTime>
  <Words>4472</Words>
  <Application>Microsoft Office PowerPoint</Application>
  <PresentationFormat>Экран (4:3)</PresentationFormat>
  <Paragraphs>205</Paragraphs>
  <Slides>47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47</vt:i4>
      </vt:variant>
    </vt:vector>
  </HeadingPairs>
  <TitlesOfParts>
    <vt:vector size="56" baseType="lpstr">
      <vt:lpstr>FZKai-Z03</vt:lpstr>
      <vt:lpstr>楷体_GB2312</vt:lpstr>
      <vt:lpstr>隶书</vt:lpstr>
      <vt:lpstr>华文细黑</vt:lpstr>
      <vt:lpstr>华文新魏</vt:lpstr>
      <vt:lpstr>Arial</vt:lpstr>
      <vt:lpstr>Arial Narrow</vt:lpstr>
      <vt:lpstr>Verdana</vt:lpstr>
      <vt:lpstr>Balloons</vt:lpstr>
      <vt:lpstr>跨文化言语交际分析</vt:lpstr>
      <vt:lpstr>一、“先生”的烦恼</vt:lpstr>
      <vt:lpstr>Презентация PowerPoint</vt:lpstr>
      <vt:lpstr>一些不宜用“姓＋职务”表示 的词</vt:lpstr>
      <vt:lpstr>Презентация PowerPoint</vt:lpstr>
      <vt:lpstr>中国人的“社交称谓家庭化”问题</vt:lpstr>
      <vt:lpstr>二、有序与无序——说介绍</vt:lpstr>
      <vt:lpstr>Презентация PowerPoint</vt:lpstr>
      <vt:lpstr>Презентация PowerPoint</vt:lpstr>
      <vt:lpstr>Презентация PowerPoint</vt:lpstr>
      <vt:lpstr>三、让“球”滚动的艺术——说闲聊</vt:lpstr>
      <vt:lpstr>四、“问我好，我受不了”——说 问候</vt:lpstr>
      <vt:lpstr>Презентация PowerPoint</vt:lpstr>
      <vt:lpstr>五、千恩万谢为哪般——说致谢</vt:lpstr>
      <vt:lpstr>六、“对不起”不等于没道理——说 道歉</vt:lpstr>
      <vt:lpstr>七、“每天至少称赞三个人”——说 恭维</vt:lpstr>
      <vt:lpstr>Презентация PowerPoint</vt:lpstr>
      <vt:lpstr>八、私人领地不容侵犯——说禁忌</vt:lpstr>
      <vt:lpstr>Презентация PowerPoint</vt:lpstr>
      <vt:lpstr>九、不要拐弯抹角“打游击”——说 请求</vt:lpstr>
      <vt:lpstr>Презентация PowerPoint</vt:lpstr>
      <vt:lpstr>Презентация PowerPoint</vt:lpstr>
      <vt:lpstr>Презентация PowerPoint</vt:lpstr>
      <vt:lpstr>十、“不要教训你老奶奶”——说 关心</vt:lpstr>
      <vt:lpstr>Презентация PowerPoint</vt:lpstr>
      <vt:lpstr>Презентация PowerPoint</vt:lpstr>
      <vt:lpstr>十一、吃喝中的“卫生”习惯——说 请客</vt:lpstr>
      <vt:lpstr>Презентация PowerPoint</vt:lpstr>
      <vt:lpstr>Презентация PowerPoint</vt:lpstr>
      <vt:lpstr>正式的邀请</vt:lpstr>
      <vt:lpstr>请  柬</vt:lpstr>
      <vt:lpstr>守时还是迟到？</vt:lpstr>
      <vt:lpstr>在餐馆吃饭应注意的问题</vt:lpstr>
      <vt:lpstr>在家里请英美人吃饭       需要注意的一些问题</vt:lpstr>
      <vt:lpstr>去英美人家里吃饭         应注意的一些问题</vt:lpstr>
      <vt:lpstr>Презентация PowerPoint</vt:lpstr>
      <vt:lpstr>Презентация PowerPoint</vt:lpstr>
      <vt:lpstr>十二、“千里送鹅毛，不讲价多少” ——说送礼</vt:lpstr>
      <vt:lpstr>Презентация PowerPoint</vt:lpstr>
      <vt:lpstr>Презентация PowerPoint</vt:lpstr>
      <vt:lpstr>十三、“聪明孩子会玩耍”——说娱乐</vt:lpstr>
      <vt:lpstr>Презентация PowerPoint</vt:lpstr>
      <vt:lpstr>Презентация PowerPoint</vt:lpstr>
      <vt:lpstr>十四、省钱与能挣会花—— 说消费</vt:lpstr>
      <vt:lpstr>Презентация PowerPoint</vt:lpstr>
      <vt:lpstr>Презентация PowerPoint</vt:lpstr>
      <vt:lpstr>十五、“不抽不打自发狂” ——说工作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hw</dc:creator>
  <cp:lastModifiedBy>NOMAD</cp:lastModifiedBy>
  <cp:revision>28</cp:revision>
  <cp:lastPrinted>1601-01-01T00:00:00Z</cp:lastPrinted>
  <dcterms:created xsi:type="dcterms:W3CDTF">2010-03-26T04:06:59Z</dcterms:created>
  <dcterms:modified xsi:type="dcterms:W3CDTF">2021-10-29T10:51:06Z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